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8"/>
  </p:notesMasterIdLst>
  <p:sldIdLst>
    <p:sldId id="256" r:id="rId2"/>
    <p:sldId id="257" r:id="rId3"/>
    <p:sldId id="290" r:id="rId4"/>
    <p:sldId id="291" r:id="rId5"/>
    <p:sldId id="289"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Lst>
  <p:sldSz cx="12192000" cy="6858000"/>
  <p:notesSz cx="6858000" cy="9144000"/>
  <p:embeddedFontLst>
    <p:embeddedFont>
      <p:font typeface="Calibri" panose="020F0502020204030204" pitchFamily="34" charset="0"/>
      <p:regular r:id="rId39"/>
      <p:bold r:id="rId40"/>
      <p:italic r:id="rId41"/>
      <p:boldItalic r:id="rId42"/>
    </p:embeddedFont>
    <p:embeddedFont>
      <p:font typeface="Caveat" pitchFamily="2" charset="0"/>
      <p:regular r:id="rId43"/>
      <p:bold r:id="rId44"/>
    </p:embeddedFont>
    <p:embeddedFont>
      <p:font typeface="Georgia" panose="02040502050405020303" pitchFamily="18" charset="0"/>
      <p:regular r:id="rId45"/>
      <p:bold r:id="rId46"/>
      <p:italic r:id="rId47"/>
      <p:boldItalic r:id="rId48"/>
    </p:embeddedFont>
    <p:embeddedFont>
      <p:font typeface="Impact" panose="020B0806030902050204" pitchFamily="34" charset="0"/>
      <p:regular r:id="rId49"/>
    </p:embeddedFont>
    <p:embeddedFont>
      <p:font typeface="Lobster" pitchFamily="2" charset="77"/>
      <p:regular r:id="rId50"/>
    </p:embeddedFont>
    <p:embeddedFont>
      <p:font typeface="Merriweather" pitchFamily="2" charset="77"/>
      <p:regular r:id="rId51"/>
      <p:bold r:id="rId52"/>
      <p:italic r:id="rId53"/>
      <p:boldItalic r:id="rId54"/>
    </p:embeddedFont>
    <p:embeddedFont>
      <p:font typeface="Pacifico" pitchFamily="2" charset="77"/>
      <p:regular r:id="rId55"/>
    </p:embeddedFont>
    <p:embeddedFont>
      <p:font typeface="Roboto" panose="02000000000000000000" pitchFamily="2" charset="0"/>
      <p:regular r:id="rId56"/>
      <p:bold r:id="rId57"/>
      <p:italic r:id="rId58"/>
      <p:boldItalic r:id="rId59"/>
    </p:embeddedFont>
    <p:embeddedFont>
      <p:font typeface="Trebuchet MS" panose="020B0703020202090204" pitchFamily="34" charset="0"/>
      <p:regular r:id="rId60"/>
      <p:bold r:id="rId61"/>
      <p: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3" roundtripDataSignature="AMtx7mjWeJE2wYuHta+oT3Qmpf5g9DRQT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176"/>
    <p:restoredTop sz="84842"/>
  </p:normalViewPr>
  <p:slideViewPr>
    <p:cSldViewPr snapToGrid="0" snapToObjects="1">
      <p:cViewPr varScale="1">
        <p:scale>
          <a:sx n="107" d="100"/>
          <a:sy n="107" d="100"/>
        </p:scale>
        <p:origin x="736"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63"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font" Target="fonts/font20.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2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font" Target="fonts/font21.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font" Target="fonts/font22.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onitrolsecurity.com/how-the-archaeological-periods-relate-to-security/"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newamericancastle.org/security/#prettyPhoto"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spanning.com/blog/cyberattacks-2021-phishing-ransomware-data-breach-statistics/" TargetMode="External"/><Relationship Id="rId3" Type="http://schemas.openxmlformats.org/officeDocument/2006/relationships/hyperlink" Target="https://www.amazon.com/CompTIA-Security-Analyst-MindTap-Course/dp/0357541375" TargetMode="External"/><Relationship Id="rId7" Type="http://schemas.openxmlformats.org/officeDocument/2006/relationships/hyperlink" Target="https://www.information-management.com/news/most-organizations-ill-prepared-to-defend-against-cyber-attacks"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www.intelice.com/cybercrime-skyrockets/" TargetMode="External"/><Relationship Id="rId5" Type="http://schemas.openxmlformats.org/officeDocument/2006/relationships/hyperlink" Target="https://www.dqindia.com/ransomweary-businesses-need-to-scale-up-their-data-protection-strategies/" TargetMode="External"/><Relationship Id="rId4" Type="http://schemas.openxmlformats.org/officeDocument/2006/relationships/hyperlink" Target="https://cybersecurityventures.com/cybercrime-damage-costs-10-trillion-by-2025/" TargetMode="External"/><Relationship Id="rId9" Type="http://schemas.openxmlformats.org/officeDocument/2006/relationships/hyperlink" Target="https://www.makeuseof.com/how-many-bots-on-twitter/"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networkworld.com/article/3022766/ukrainian-power-grid-hack-what-happened-and-what-needs-to-change.html"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www.csoonline.com/article/3258748/the-mirai-botnet-explained-how-teen-scammers-and-cctv-cameras-almost-brought-down-the-internet.html" TargetMode="External"/><Relationship Id="rId5" Type="http://schemas.openxmlformats.org/officeDocument/2006/relationships/hyperlink" Target="https://www.nytimes.com/2020/03/20/style/zoombombing-zoom-trolling.html" TargetMode="External"/><Relationship Id="rId4" Type="http://schemas.openxmlformats.org/officeDocument/2006/relationships/hyperlink" Target="https://www.hackread.com/indian-pm-modi-twitter-account-hacked-bitcoin-scam/" TargetMode="Externa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profit.pakistantoday.com.pk/2022/01/18/telcos-deny-data-breach/" TargetMode="External"/><Relationship Id="rId3" Type="http://schemas.openxmlformats.org/officeDocument/2006/relationships/hyperlink" Target="https://www.dawn.com/news/1578882" TargetMode="External"/><Relationship Id="rId7" Type="http://schemas.openxmlformats.org/officeDocument/2006/relationships/hyperlink" Target="https://tribune.com.pk/story/2316604/neglect-caused-fbr-cyber-attack"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www.thenews.com.pk/print/911801-fia-says-nadra-biometric-data-hacked" TargetMode="External"/><Relationship Id="rId5" Type="http://schemas.openxmlformats.org/officeDocument/2006/relationships/hyperlink" Target="https://www.thenews.com.pk/print/945811-finance-ministry-data-hacked-three-months-ago" TargetMode="External"/><Relationship Id="rId4" Type="http://schemas.openxmlformats.org/officeDocument/2006/relationships/hyperlink" Target="https://www.sundayguardianlive.com/world/pak-chinese-militaries-lose-key-information-hackers"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 name="Google Shape;7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13</a:t>
            </a:fld>
            <a:endParaRPr sz="1200" b="0" i="0" u="none" strike="noStrike" cap="none">
              <a:solidFill>
                <a:schemeClr val="dk1"/>
              </a:solidFill>
              <a:latin typeface="Times New Roman"/>
              <a:ea typeface="Times New Roman"/>
              <a:cs typeface="Times New Roman"/>
              <a:sym typeface="Times New Roman"/>
            </a:endParaRPr>
          </a:p>
        </p:txBody>
      </p:sp>
      <p:sp>
        <p:nvSpPr>
          <p:cNvPr id="154" name="Google Shape;15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5" name="Google Shape;155;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Difficulties in Defending Against Attacks</a:t>
            </a:r>
            <a:endParaRPr/>
          </a:p>
          <a:p>
            <a:pPr marL="171450" lvl="0" indent="-95250" algn="l" rtl="0">
              <a:spcBef>
                <a:spcPts val="0"/>
              </a:spcBef>
              <a:spcAft>
                <a:spcPts val="0"/>
              </a:spcAft>
              <a:buClr>
                <a:schemeClr val="dk1"/>
              </a:buClr>
              <a:buSzPts val="1200"/>
              <a:buFont typeface="Arial"/>
              <a:buNone/>
            </a:pPr>
            <a:endParaRPr/>
          </a:p>
          <a:p>
            <a:pPr marL="171450" lvl="0" indent="-171450" algn="l" rtl="0">
              <a:spcBef>
                <a:spcPts val="0"/>
              </a:spcBef>
              <a:spcAft>
                <a:spcPts val="0"/>
              </a:spcAft>
              <a:buClr>
                <a:schemeClr val="dk1"/>
              </a:buClr>
              <a:buSzPts val="1200"/>
              <a:buFont typeface="Arial"/>
              <a:buChar char="•"/>
            </a:pPr>
            <a:r>
              <a:rPr lang="en-US" i="1"/>
              <a:t>Universally connected devices: </a:t>
            </a:r>
            <a:r>
              <a:rPr lang="en-US" sz="1400">
                <a:solidFill>
                  <a:srgbClr val="31394D"/>
                </a:solidFill>
                <a:latin typeface="Times New Roman"/>
                <a:ea typeface="Times New Roman"/>
                <a:cs typeface="Times New Roman"/>
                <a:sym typeface="Times New Roman"/>
              </a:rPr>
              <a:t>It is unthinkable today for any technology device—desktop computer, tablet, laptop, or smartphone—not to be connected to the Internet.</a:t>
            </a:r>
            <a:endParaRPr i="1"/>
          </a:p>
          <a:p>
            <a:pPr marL="171450" lvl="0" indent="-171450" algn="l" rtl="0">
              <a:spcBef>
                <a:spcPts val="0"/>
              </a:spcBef>
              <a:spcAft>
                <a:spcPts val="0"/>
              </a:spcAft>
              <a:buClr>
                <a:schemeClr val="dk1"/>
              </a:buClr>
              <a:buSzPts val="1200"/>
              <a:buFont typeface="Arial"/>
              <a:buChar char="•"/>
            </a:pPr>
            <a:r>
              <a:rPr lang="en-US" i="1"/>
              <a:t>Increased speed of attacks: </a:t>
            </a:r>
            <a:r>
              <a:rPr lang="en-US" sz="1400">
                <a:solidFill>
                  <a:srgbClr val="31394D"/>
                </a:solidFill>
                <a:latin typeface="Times New Roman"/>
                <a:ea typeface="Times New Roman"/>
                <a:cs typeface="Times New Roman"/>
                <a:sym typeface="Times New Roman"/>
              </a:rPr>
              <a:t> With modern tools at their disposal, attackers can quickly scan millions of devices to</a:t>
            </a:r>
            <a:endParaRPr sz="1400">
              <a:latin typeface="Arial"/>
              <a:ea typeface="Arial"/>
              <a:cs typeface="Arial"/>
              <a:sym typeface="Arial"/>
            </a:endParaRPr>
          </a:p>
          <a:p>
            <a:pPr marL="0" lvl="0" indent="0" algn="l" rtl="0">
              <a:spcBef>
                <a:spcPts val="0"/>
              </a:spcBef>
              <a:spcAft>
                <a:spcPts val="0"/>
              </a:spcAft>
              <a:buNone/>
            </a:pPr>
            <a:r>
              <a:rPr lang="en-US" sz="1400">
                <a:solidFill>
                  <a:srgbClr val="31394D"/>
                </a:solidFill>
                <a:latin typeface="Times New Roman"/>
                <a:ea typeface="Times New Roman"/>
                <a:cs typeface="Times New Roman"/>
                <a:sym typeface="Times New Roman"/>
              </a:rPr>
              <a:t> find weaknesses and launch attacks with unprecedented speed.</a:t>
            </a:r>
            <a:endParaRPr sz="1400">
              <a:latin typeface="Arial"/>
              <a:ea typeface="Arial"/>
              <a:cs typeface="Arial"/>
              <a:sym typeface="Arial"/>
            </a:endParaRPr>
          </a:p>
          <a:p>
            <a:pPr marL="171450" lvl="0" indent="-171450" algn="l" rtl="0">
              <a:spcBef>
                <a:spcPts val="0"/>
              </a:spcBef>
              <a:spcAft>
                <a:spcPts val="0"/>
              </a:spcAft>
              <a:buClr>
                <a:schemeClr val="dk1"/>
              </a:buClr>
              <a:buSzPts val="1200"/>
              <a:buFont typeface="Arial"/>
              <a:buChar char="•"/>
            </a:pPr>
            <a:r>
              <a:rPr lang="en-US" i="1"/>
              <a:t>Greater sophistication of attacks: </a:t>
            </a:r>
            <a:r>
              <a:rPr lang="en-US" sz="1400">
                <a:solidFill>
                  <a:srgbClr val="31394D"/>
                </a:solidFill>
                <a:latin typeface="Times New Roman"/>
                <a:ea typeface="Times New Roman"/>
                <a:cs typeface="Times New Roman"/>
                <a:sym typeface="Times New Roman"/>
              </a:rPr>
              <a:t>Attackers today use common Internet protocols and applications to perform attacks, making it more difficult to</a:t>
            </a:r>
            <a:endParaRPr sz="1400">
              <a:latin typeface="Arial"/>
              <a:ea typeface="Arial"/>
              <a:cs typeface="Arial"/>
              <a:sym typeface="Arial"/>
            </a:endParaRPr>
          </a:p>
          <a:p>
            <a:pPr marL="0" lvl="0" indent="0" algn="l" rtl="0">
              <a:spcBef>
                <a:spcPts val="0"/>
              </a:spcBef>
              <a:spcAft>
                <a:spcPts val="0"/>
              </a:spcAft>
              <a:buNone/>
            </a:pPr>
            <a:r>
              <a:rPr lang="en-US" sz="1400">
                <a:solidFill>
                  <a:srgbClr val="31394D"/>
                </a:solidFill>
                <a:latin typeface="Times New Roman"/>
                <a:ea typeface="Times New Roman"/>
                <a:cs typeface="Times New Roman"/>
                <a:sym typeface="Times New Roman"/>
              </a:rPr>
              <a:t>distinguish an attack from legitimate traffic. </a:t>
            </a:r>
            <a:endParaRPr sz="1400">
              <a:latin typeface="Arial"/>
              <a:ea typeface="Arial"/>
              <a:cs typeface="Arial"/>
              <a:sym typeface="Arial"/>
            </a:endParaRPr>
          </a:p>
          <a:p>
            <a:pPr marL="171450" lvl="0" indent="-171450" algn="l" rtl="0">
              <a:spcBef>
                <a:spcPts val="0"/>
              </a:spcBef>
              <a:spcAft>
                <a:spcPts val="0"/>
              </a:spcAft>
              <a:buClr>
                <a:schemeClr val="dk1"/>
              </a:buClr>
              <a:buSzPts val="1200"/>
              <a:buFont typeface="Arial"/>
              <a:buChar char="•"/>
            </a:pPr>
            <a:r>
              <a:rPr lang="en-US" i="1"/>
              <a:t>Availability and simplicity of attack tools: </a:t>
            </a:r>
            <a:r>
              <a:rPr lang="en-US" sz="1400">
                <a:solidFill>
                  <a:srgbClr val="31394D"/>
                </a:solidFill>
                <a:latin typeface="Times New Roman"/>
                <a:ea typeface="Times New Roman"/>
                <a:cs typeface="Times New Roman"/>
                <a:sym typeface="Times New Roman"/>
              </a:rPr>
              <a:t>Today’s software attack tools do not require any sophisticated knowledge on the part of the attacker. In fact, many of the tools, such as the Kali Linux have a graphical user interface (GUI) that allows  the user to easily select options from a menu.</a:t>
            </a:r>
            <a:endParaRPr i="1"/>
          </a:p>
          <a:p>
            <a:pPr marL="171450" lvl="0" indent="-171450" algn="l" rtl="0">
              <a:spcBef>
                <a:spcPts val="0"/>
              </a:spcBef>
              <a:spcAft>
                <a:spcPts val="0"/>
              </a:spcAft>
              <a:buClr>
                <a:schemeClr val="dk1"/>
              </a:buClr>
              <a:buSzPts val="1200"/>
              <a:buFont typeface="Arial"/>
              <a:buChar char="•"/>
            </a:pPr>
            <a:r>
              <a:rPr lang="en-US" i="1"/>
              <a:t>Faster detection of vulnerabilities: </a:t>
            </a:r>
            <a:r>
              <a:rPr lang="en-US" sz="1400">
                <a:solidFill>
                  <a:srgbClr val="31394D"/>
                </a:solidFill>
                <a:latin typeface="Times New Roman"/>
                <a:ea typeface="Times New Roman"/>
                <a:cs typeface="Times New Roman"/>
                <a:sym typeface="Times New Roman"/>
              </a:rPr>
              <a:t>Weakness in hardware and software can be more quickly uncovered and exploited with new software tools and techniques.</a:t>
            </a:r>
            <a:endParaRPr sz="1400">
              <a:latin typeface="Arial"/>
              <a:ea typeface="Arial"/>
              <a:cs typeface="Arial"/>
              <a:sym typeface="Arial"/>
            </a:endParaRPr>
          </a:p>
          <a:p>
            <a:pPr marL="171450" lvl="0" indent="-184150" algn="l" rtl="0">
              <a:spcBef>
                <a:spcPts val="0"/>
              </a:spcBef>
              <a:spcAft>
                <a:spcPts val="0"/>
              </a:spcAft>
              <a:buSzPts val="1400"/>
              <a:buChar char="•"/>
            </a:pPr>
            <a:endParaRPr i="1"/>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127000" algn="l" rtl="0">
              <a:lnSpc>
                <a:spcPct val="90000"/>
              </a:lnSpc>
              <a:spcBef>
                <a:spcPts val="0"/>
              </a:spcBef>
              <a:spcAft>
                <a:spcPts val="0"/>
              </a:spcAft>
              <a:buClr>
                <a:srgbClr val="31394D"/>
              </a:buClr>
              <a:buSzPts val="1200"/>
              <a:buChar char="•"/>
            </a:pPr>
            <a:r>
              <a:rPr lang="en-US" b="1" dirty="0">
                <a:solidFill>
                  <a:srgbClr val="31394D"/>
                </a:solidFill>
              </a:rPr>
              <a:t>Confidentiality</a:t>
            </a:r>
            <a:endParaRPr dirty="0">
              <a:solidFill>
                <a:srgbClr val="31394D"/>
              </a:solidFill>
            </a:endParaRPr>
          </a:p>
          <a:p>
            <a:pPr marL="685800" lvl="1" indent="-152400" algn="l" rtl="0">
              <a:lnSpc>
                <a:spcPct val="90000"/>
              </a:lnSpc>
              <a:spcBef>
                <a:spcPts val="500"/>
              </a:spcBef>
              <a:spcAft>
                <a:spcPts val="0"/>
              </a:spcAft>
              <a:buClr>
                <a:srgbClr val="31394D"/>
              </a:buClr>
              <a:buSzPts val="1200"/>
              <a:buChar char="•"/>
            </a:pPr>
            <a:r>
              <a:rPr lang="en-US" b="1" dirty="0">
                <a:solidFill>
                  <a:srgbClr val="31394D"/>
                </a:solidFill>
              </a:rPr>
              <a:t>Data confidentiality</a:t>
            </a:r>
            <a:r>
              <a:rPr lang="en-US" dirty="0">
                <a:solidFill>
                  <a:srgbClr val="31394D"/>
                </a:solidFill>
              </a:rPr>
              <a:t>: Assures that data must be protected from unauthorized access, use, or disclosure while in storage, in process, and in transit.</a:t>
            </a:r>
            <a:endParaRPr dirty="0">
              <a:solidFill>
                <a:srgbClr val="31394D"/>
              </a:solidFill>
            </a:endParaRPr>
          </a:p>
          <a:p>
            <a:pPr marL="685800" lvl="1" indent="-152400" algn="l" rtl="0">
              <a:lnSpc>
                <a:spcPct val="90000"/>
              </a:lnSpc>
              <a:spcBef>
                <a:spcPts val="500"/>
              </a:spcBef>
              <a:spcAft>
                <a:spcPts val="0"/>
              </a:spcAft>
              <a:buClr>
                <a:srgbClr val="31394D"/>
              </a:buClr>
              <a:buSzPts val="1200"/>
              <a:buChar char="•"/>
            </a:pPr>
            <a:r>
              <a:rPr lang="en-US" b="1" dirty="0">
                <a:solidFill>
                  <a:srgbClr val="31394D"/>
                </a:solidFill>
              </a:rPr>
              <a:t>Privacy</a:t>
            </a:r>
            <a:r>
              <a:rPr lang="en-US" dirty="0">
                <a:solidFill>
                  <a:srgbClr val="31394D"/>
                </a:solidFill>
              </a:rPr>
              <a:t>: Assures that individual control or influence what information may be collected and stored</a:t>
            </a:r>
            <a:endParaRPr dirty="0">
              <a:solidFill>
                <a:srgbClr val="31394D"/>
              </a:solidFill>
            </a:endParaRPr>
          </a:p>
          <a:p>
            <a:pPr marL="228600" lvl="0" indent="-127000" algn="l" rtl="0">
              <a:lnSpc>
                <a:spcPct val="90000"/>
              </a:lnSpc>
              <a:spcBef>
                <a:spcPts val="1000"/>
              </a:spcBef>
              <a:spcAft>
                <a:spcPts val="0"/>
              </a:spcAft>
              <a:buClr>
                <a:srgbClr val="31394D"/>
              </a:buClr>
              <a:buSzPts val="1200"/>
              <a:buChar char="•"/>
            </a:pPr>
            <a:r>
              <a:rPr lang="en-US" b="1" dirty="0">
                <a:solidFill>
                  <a:srgbClr val="31394D"/>
                </a:solidFill>
              </a:rPr>
              <a:t>Integrity</a:t>
            </a:r>
            <a:endParaRPr dirty="0">
              <a:solidFill>
                <a:srgbClr val="31394D"/>
              </a:solidFill>
            </a:endParaRPr>
          </a:p>
          <a:p>
            <a:pPr marL="685800" lvl="1" indent="-152400" algn="l" rtl="0">
              <a:lnSpc>
                <a:spcPct val="90000"/>
              </a:lnSpc>
              <a:spcBef>
                <a:spcPts val="500"/>
              </a:spcBef>
              <a:spcAft>
                <a:spcPts val="0"/>
              </a:spcAft>
              <a:buClr>
                <a:srgbClr val="31394D"/>
              </a:buClr>
              <a:buSzPts val="1200"/>
              <a:buChar char="•"/>
            </a:pPr>
            <a:r>
              <a:rPr lang="en-US" b="1" dirty="0">
                <a:solidFill>
                  <a:srgbClr val="31394D"/>
                </a:solidFill>
              </a:rPr>
              <a:t>Data and System integrity</a:t>
            </a:r>
            <a:r>
              <a:rPr lang="en-US" dirty="0">
                <a:solidFill>
                  <a:srgbClr val="31394D"/>
                </a:solidFill>
              </a:rPr>
              <a:t>: assures that information and programs are changed only in a specified and authorized manner</a:t>
            </a:r>
            <a:endParaRPr dirty="0">
              <a:solidFill>
                <a:srgbClr val="31394D"/>
              </a:solidFill>
            </a:endParaRPr>
          </a:p>
          <a:p>
            <a:pPr marL="685800" lvl="1" indent="-152400" algn="l" rtl="0">
              <a:lnSpc>
                <a:spcPct val="90000"/>
              </a:lnSpc>
              <a:spcBef>
                <a:spcPts val="500"/>
              </a:spcBef>
              <a:spcAft>
                <a:spcPts val="0"/>
              </a:spcAft>
              <a:buClr>
                <a:srgbClr val="31394D"/>
              </a:buClr>
              <a:buSzPts val="1200"/>
              <a:buChar char="•"/>
            </a:pPr>
            <a:r>
              <a:rPr lang="en-US" b="1" dirty="0">
                <a:solidFill>
                  <a:srgbClr val="31394D"/>
                </a:solidFill>
              </a:rPr>
              <a:t>Source Integrity</a:t>
            </a:r>
            <a:r>
              <a:rPr lang="en-US" dirty="0">
                <a:solidFill>
                  <a:srgbClr val="31394D"/>
                </a:solidFill>
              </a:rPr>
              <a:t> </a:t>
            </a:r>
            <a:endParaRPr dirty="0">
              <a:solidFill>
                <a:srgbClr val="31394D"/>
              </a:solidFill>
            </a:endParaRPr>
          </a:p>
          <a:p>
            <a:pPr marL="228600" lvl="0" indent="-127000" algn="l" rtl="0">
              <a:lnSpc>
                <a:spcPct val="90000"/>
              </a:lnSpc>
              <a:spcBef>
                <a:spcPts val="1000"/>
              </a:spcBef>
              <a:spcAft>
                <a:spcPts val="0"/>
              </a:spcAft>
              <a:buClr>
                <a:srgbClr val="31394D"/>
              </a:buClr>
              <a:buSzPts val="1200"/>
              <a:buChar char="•"/>
            </a:pPr>
            <a:r>
              <a:rPr lang="en-US" b="1" dirty="0">
                <a:solidFill>
                  <a:srgbClr val="31394D"/>
                </a:solidFill>
              </a:rPr>
              <a:t>Availability</a:t>
            </a:r>
            <a:r>
              <a:rPr lang="en-US" dirty="0">
                <a:solidFill>
                  <a:srgbClr val="31394D"/>
                </a:solidFill>
              </a:rPr>
              <a:t>: assure that systems works promptly and service is not denied to authorized users</a:t>
            </a:r>
            <a:endParaRPr dirty="0">
              <a:solidFill>
                <a:srgbClr val="31394D"/>
              </a:solidFill>
            </a:endParaRPr>
          </a:p>
          <a:p>
            <a:pPr marL="177800" lvl="0" indent="0" algn="l" rtl="0">
              <a:lnSpc>
                <a:spcPct val="90000"/>
              </a:lnSpc>
              <a:spcBef>
                <a:spcPts val="1000"/>
              </a:spcBef>
              <a:spcAft>
                <a:spcPts val="0"/>
              </a:spcAft>
              <a:buClr>
                <a:schemeClr val="dk1"/>
              </a:buClr>
              <a:buSzPts val="1100"/>
              <a:buFont typeface="Arial"/>
              <a:buNone/>
            </a:pPr>
            <a:endParaRPr dirty="0">
              <a:solidFill>
                <a:srgbClr val="31394D"/>
              </a:solidFill>
            </a:endParaRPr>
          </a:p>
          <a:p>
            <a:pPr marL="0" lvl="0" indent="0" algn="l" rtl="0">
              <a:spcBef>
                <a:spcPts val="0"/>
              </a:spcBef>
              <a:spcAft>
                <a:spcPts val="0"/>
              </a:spcAft>
              <a:buNone/>
            </a:pPr>
            <a:endParaRPr dirty="0"/>
          </a:p>
        </p:txBody>
      </p:sp>
      <p:sp>
        <p:nvSpPr>
          <p:cNvPr id="164" name="Google Shape;164;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15</a:t>
            </a:fld>
            <a:endParaRPr sz="1200" b="0" i="0" u="none" strike="noStrike" cap="none">
              <a:solidFill>
                <a:schemeClr val="dk1"/>
              </a:solidFill>
              <a:latin typeface="Times New Roman"/>
              <a:ea typeface="Times New Roman"/>
              <a:cs typeface="Times New Roman"/>
              <a:sym typeface="Times New Roman"/>
            </a:endParaRPr>
          </a:p>
        </p:txBody>
      </p:sp>
      <p:sp>
        <p:nvSpPr>
          <p:cNvPr id="172" name="Google Shape;172;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3" name="Google Shape;173;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45edbdcfe4_0_7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16</a:t>
            </a:fld>
            <a:endParaRPr sz="1200" b="0" i="0" u="none" strike="noStrike" cap="none">
              <a:solidFill>
                <a:schemeClr val="dk1"/>
              </a:solidFill>
              <a:latin typeface="Times New Roman"/>
              <a:ea typeface="Times New Roman"/>
              <a:cs typeface="Times New Roman"/>
              <a:sym typeface="Times New Roman"/>
            </a:endParaRPr>
          </a:p>
        </p:txBody>
      </p:sp>
      <p:sp>
        <p:nvSpPr>
          <p:cNvPr id="180" name="Google Shape;180;g145edbdcfe4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1" name="Google Shape;181;g145edbdcfe4_0_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17</a:t>
            </a:fld>
            <a:endParaRPr sz="1200" b="0" i="0" u="none" strike="noStrike" cap="none">
              <a:solidFill>
                <a:schemeClr val="dk1"/>
              </a:solidFill>
              <a:latin typeface="Times New Roman"/>
              <a:ea typeface="Times New Roman"/>
              <a:cs typeface="Times New Roman"/>
              <a:sym typeface="Times New Roman"/>
            </a:endParaRPr>
          </a:p>
        </p:txBody>
      </p:sp>
      <p:sp>
        <p:nvSpPr>
          <p:cNvPr id="188" name="Google Shape;188;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9" name="Google Shape;189;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45edbdcfe4_0_8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g145edbdcfe4_0_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45edbdcfe4_0_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g145edbdcfe4_0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45edbdcfe4_0_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g145edbdcfe4_0_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45edbdcfe4_0_1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45edbdcfe4_0_1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145edbdcfe4_0_16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i="0" u="none" strike="noStrike" dirty="0">
                <a:highlight>
                  <a:schemeClr val="lt1"/>
                </a:highlight>
                <a:latin typeface="Times New Roman"/>
                <a:ea typeface="Times New Roman"/>
                <a:cs typeface="Times New Roman"/>
                <a:sym typeface="Times New Roman"/>
              </a:rPr>
              <a:t>Confidentiality, integrity, and availability are only the beginning of the information security story. Beginning at the beginning, consider the situation when customer Bob logs on to his computer. How does Bob's computer determine that "Bob" is really Bob and not Trudy? And when Bob logs into his account at Alice's Online Bank, how does AOB know that "Bob" is really Bob, and not Trudy? Although these two </a:t>
            </a:r>
            <a:r>
              <a:rPr lang="en-US" i="1" u="none" strike="noStrike" dirty="0">
                <a:highlight>
                  <a:schemeClr val="lt1"/>
                </a:highlight>
                <a:latin typeface="Times New Roman"/>
                <a:ea typeface="Times New Roman"/>
                <a:cs typeface="Times New Roman"/>
                <a:sym typeface="Times New Roman"/>
              </a:rPr>
              <a:t>authentication </a:t>
            </a:r>
            <a:r>
              <a:rPr lang="en-US" i="0" u="none" strike="noStrike" dirty="0">
                <a:highlight>
                  <a:schemeClr val="lt1"/>
                </a:highlight>
                <a:latin typeface="Times New Roman"/>
                <a:ea typeface="Times New Roman"/>
                <a:cs typeface="Times New Roman"/>
                <a:sym typeface="Times New Roman"/>
              </a:rPr>
              <a:t>problems appear to be similar on the surface, under the covers they are actually completely different. Authentication on a standalone computer typically requires that Bob’s password be verified. To do so securely, some clever techniques from the field of </a:t>
            </a:r>
            <a:r>
              <a:rPr lang="en-US" i="1" u="none" strike="noStrike" dirty="0">
                <a:highlight>
                  <a:schemeClr val="lt1"/>
                </a:highlight>
                <a:latin typeface="Times New Roman"/>
                <a:ea typeface="Times New Roman"/>
                <a:cs typeface="Times New Roman"/>
                <a:sym typeface="Times New Roman"/>
              </a:rPr>
              <a:t>cryptography </a:t>
            </a:r>
            <a:r>
              <a:rPr lang="en-US" i="0" u="none" strike="noStrike" dirty="0">
                <a:highlight>
                  <a:schemeClr val="lt1"/>
                </a:highlight>
                <a:latin typeface="Times New Roman"/>
                <a:ea typeface="Times New Roman"/>
                <a:cs typeface="Times New Roman"/>
                <a:sym typeface="Times New Roman"/>
              </a:rPr>
              <a:t>are required. On the other hand, authentication over a network is open to many kinds of attacks that are not usually relevant on a standalone computer. Potentially, the messages sent over a network can be viewed by Trudy. To make matters worse, Trudy might be able to intercept messages, alter messages, and insert messages of her own making. If so, Trudy can simply replay Bob's old messages in an effort to, say, convince AOB that she is really Bob. Since information security people are professional paranoids, we always assume the worst. In any case, authentication over a network requires careful attention to </a:t>
            </a:r>
            <a:r>
              <a:rPr lang="en-US" i="1" u="none" strike="noStrike" dirty="0">
                <a:highlight>
                  <a:schemeClr val="lt1"/>
                </a:highlight>
                <a:latin typeface="Times New Roman"/>
                <a:ea typeface="Times New Roman"/>
                <a:cs typeface="Times New Roman"/>
                <a:sym typeface="Times New Roman"/>
              </a:rPr>
              <a:t>protocol, </a:t>
            </a:r>
            <a:r>
              <a:rPr lang="en-US" i="0" u="none" strike="noStrike" dirty="0">
                <a:highlight>
                  <a:schemeClr val="lt1"/>
                </a:highlight>
                <a:latin typeface="Times New Roman"/>
                <a:ea typeface="Times New Roman"/>
                <a:cs typeface="Times New Roman"/>
                <a:sym typeface="Times New Roman"/>
              </a:rPr>
              <a:t>that is, the composition and ordering of the exchanged messages. Cryptography also has an important role to play in security protocols. Once Bob has been authenticated by Alice's Bank, then Alice must enforce restrictions on Bob's actions. For example, Bob can't look at Charlie’s account balance or install new accounting software on the AOB system. However, Sam, the AOB system administrator, can install new accounting software. Enforcing such restrictions goes by the name of </a:t>
            </a:r>
            <a:r>
              <a:rPr lang="en-US" i="1" u="none" strike="noStrike" dirty="0">
                <a:highlight>
                  <a:schemeClr val="lt1"/>
                </a:highlight>
                <a:latin typeface="Times New Roman"/>
                <a:ea typeface="Times New Roman"/>
                <a:cs typeface="Times New Roman"/>
                <a:sym typeface="Times New Roman"/>
              </a:rPr>
              <a:t>authorization. </a:t>
            </a:r>
            <a:r>
              <a:rPr lang="en-US" i="0" u="none" strike="noStrike" dirty="0">
                <a:highlight>
                  <a:schemeClr val="lt1"/>
                </a:highlight>
                <a:latin typeface="Times New Roman"/>
                <a:ea typeface="Times New Roman"/>
                <a:cs typeface="Times New Roman"/>
                <a:sym typeface="Times New Roman"/>
              </a:rPr>
              <a:t>Note that authorization places restrictions on the actions of authenticated users. Since authentication and authorization both deal with issues of access to resources, we'll lump them together under the clever title of </a:t>
            </a:r>
            <a:r>
              <a:rPr lang="en-US" i="1" u="none" strike="noStrike" dirty="0">
                <a:highlight>
                  <a:schemeClr val="lt1"/>
                </a:highlight>
                <a:latin typeface="Times New Roman"/>
                <a:ea typeface="Times New Roman"/>
                <a:cs typeface="Times New Roman"/>
                <a:sym typeface="Times New Roman"/>
              </a:rPr>
              <a:t>access control.</a:t>
            </a:r>
            <a:endParaRPr i="1" u="none" strike="noStrike" dirty="0">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endParaRPr i="1" dirty="0">
              <a:highlight>
                <a:schemeClr val="lt1"/>
              </a:highlight>
              <a:latin typeface="Times New Roman"/>
              <a:ea typeface="Times New Roman"/>
              <a:cs typeface="Times New Roman"/>
              <a:sym typeface="Times New Roman"/>
            </a:endParaRPr>
          </a:p>
          <a:p>
            <a:pPr marL="685800" lvl="1" indent="-163830" algn="l" rtl="0">
              <a:lnSpc>
                <a:spcPct val="90000"/>
              </a:lnSpc>
              <a:spcBef>
                <a:spcPts val="0"/>
              </a:spcBef>
              <a:spcAft>
                <a:spcPts val="0"/>
              </a:spcAft>
              <a:buClr>
                <a:schemeClr val="dk1"/>
              </a:buClr>
              <a:buSzPts val="1200"/>
              <a:buFont typeface="Times New Roman"/>
              <a:buChar char="○"/>
            </a:pPr>
            <a:r>
              <a:rPr lang="en-US" b="1" dirty="0">
                <a:highlight>
                  <a:schemeClr val="lt1"/>
                </a:highlight>
                <a:latin typeface="Times New Roman"/>
                <a:ea typeface="Times New Roman"/>
                <a:cs typeface="Times New Roman"/>
                <a:sym typeface="Times New Roman"/>
              </a:rPr>
              <a:t>Identification</a:t>
            </a:r>
            <a:endParaRPr dirty="0">
              <a:highlight>
                <a:schemeClr val="lt1"/>
              </a:highlight>
              <a:latin typeface="Times New Roman"/>
              <a:ea typeface="Times New Roman"/>
              <a:cs typeface="Times New Roman"/>
              <a:sym typeface="Times New Roman"/>
            </a:endParaRPr>
          </a:p>
          <a:p>
            <a:pPr marL="1143000" lvl="2" indent="-187325" algn="l" rtl="0">
              <a:lnSpc>
                <a:spcPct val="90000"/>
              </a:lnSpc>
              <a:spcBef>
                <a:spcPts val="500"/>
              </a:spcBef>
              <a:spcAft>
                <a:spcPts val="0"/>
              </a:spcAft>
              <a:buClr>
                <a:schemeClr val="dk1"/>
              </a:buClr>
              <a:buSzPts val="1200"/>
              <a:buFont typeface="Times New Roman"/>
              <a:buChar char="■"/>
            </a:pPr>
            <a:r>
              <a:rPr lang="en-US" dirty="0">
                <a:highlight>
                  <a:schemeClr val="lt1"/>
                </a:highlight>
                <a:latin typeface="Times New Roman"/>
                <a:ea typeface="Times New Roman"/>
                <a:cs typeface="Times New Roman"/>
                <a:sym typeface="Times New Roman"/>
              </a:rPr>
              <a:t>Identification is the ability to identify uniquely a user of a system or an application that is running in the system</a:t>
            </a:r>
            <a:endParaRPr dirty="0">
              <a:highlight>
                <a:schemeClr val="lt1"/>
              </a:highlight>
              <a:latin typeface="Times New Roman"/>
              <a:ea typeface="Times New Roman"/>
              <a:cs typeface="Times New Roman"/>
              <a:sym typeface="Times New Roman"/>
            </a:endParaRPr>
          </a:p>
          <a:p>
            <a:pPr marL="1143000" lvl="2" indent="-187325" algn="l" rtl="0">
              <a:lnSpc>
                <a:spcPct val="90000"/>
              </a:lnSpc>
              <a:spcBef>
                <a:spcPts val="500"/>
              </a:spcBef>
              <a:spcAft>
                <a:spcPts val="0"/>
              </a:spcAft>
              <a:buClr>
                <a:schemeClr val="dk1"/>
              </a:buClr>
              <a:buSzPts val="1200"/>
              <a:buFont typeface="Times New Roman"/>
              <a:buChar char="■"/>
            </a:pPr>
            <a:r>
              <a:rPr lang="en-US" dirty="0">
                <a:highlight>
                  <a:schemeClr val="lt1"/>
                </a:highlight>
                <a:latin typeface="Times New Roman"/>
                <a:ea typeface="Times New Roman"/>
                <a:cs typeface="Times New Roman"/>
                <a:sym typeface="Times New Roman"/>
              </a:rPr>
              <a:t>A subject must provide an identity to a system to start the process of authentication, authorization, and accountability (AAA). </a:t>
            </a:r>
            <a:endParaRPr dirty="0">
              <a:highlight>
                <a:schemeClr val="lt1"/>
              </a:highlight>
              <a:latin typeface="Times New Roman"/>
              <a:ea typeface="Times New Roman"/>
              <a:cs typeface="Times New Roman"/>
              <a:sym typeface="Times New Roman"/>
            </a:endParaRPr>
          </a:p>
          <a:p>
            <a:pPr marL="1600200" lvl="3" indent="-187325" algn="l" rtl="0">
              <a:lnSpc>
                <a:spcPct val="90000"/>
              </a:lnSpc>
              <a:spcBef>
                <a:spcPts val="500"/>
              </a:spcBef>
              <a:spcAft>
                <a:spcPts val="0"/>
              </a:spcAft>
              <a:buClr>
                <a:schemeClr val="dk1"/>
              </a:buClr>
              <a:buSzPts val="1200"/>
              <a:buFont typeface="Times New Roman"/>
              <a:buChar char="●"/>
            </a:pPr>
            <a:r>
              <a:rPr lang="en-US" dirty="0">
                <a:highlight>
                  <a:schemeClr val="lt1"/>
                </a:highlight>
                <a:latin typeface="Times New Roman"/>
                <a:ea typeface="Times New Roman"/>
                <a:cs typeface="Times New Roman"/>
                <a:sym typeface="Times New Roman"/>
              </a:rPr>
              <a:t>Providing an identity can involve typing in a username; swiping a smart card; </a:t>
            </a:r>
            <a:endParaRPr dirty="0">
              <a:highlight>
                <a:schemeClr val="lt1"/>
              </a:highlight>
              <a:latin typeface="Times New Roman"/>
              <a:ea typeface="Times New Roman"/>
              <a:cs typeface="Times New Roman"/>
              <a:sym typeface="Times New Roman"/>
            </a:endParaRPr>
          </a:p>
          <a:p>
            <a:pPr marL="685800" lvl="1" indent="-163830" algn="l" rtl="0">
              <a:lnSpc>
                <a:spcPct val="90000"/>
              </a:lnSpc>
              <a:spcBef>
                <a:spcPts val="500"/>
              </a:spcBef>
              <a:spcAft>
                <a:spcPts val="0"/>
              </a:spcAft>
              <a:buClr>
                <a:schemeClr val="dk1"/>
              </a:buClr>
              <a:buSzPts val="1200"/>
              <a:buFont typeface="Times New Roman"/>
              <a:buChar char="○"/>
            </a:pPr>
            <a:r>
              <a:rPr lang="en-US" b="1" dirty="0">
                <a:highlight>
                  <a:schemeClr val="lt1"/>
                </a:highlight>
                <a:latin typeface="Times New Roman"/>
                <a:ea typeface="Times New Roman"/>
                <a:cs typeface="Times New Roman"/>
                <a:sym typeface="Times New Roman"/>
              </a:rPr>
              <a:t>Authentication</a:t>
            </a:r>
            <a:endParaRPr dirty="0">
              <a:highlight>
                <a:schemeClr val="lt1"/>
              </a:highlight>
              <a:latin typeface="Times New Roman"/>
              <a:ea typeface="Times New Roman"/>
              <a:cs typeface="Times New Roman"/>
              <a:sym typeface="Times New Roman"/>
            </a:endParaRPr>
          </a:p>
          <a:p>
            <a:pPr marL="1143000" lvl="2" indent="-187325" algn="l" rtl="0">
              <a:lnSpc>
                <a:spcPct val="90000"/>
              </a:lnSpc>
              <a:spcBef>
                <a:spcPts val="500"/>
              </a:spcBef>
              <a:spcAft>
                <a:spcPts val="0"/>
              </a:spcAft>
              <a:buClr>
                <a:schemeClr val="dk1"/>
              </a:buClr>
              <a:buSzPts val="1200"/>
              <a:buFont typeface="Times New Roman"/>
              <a:buChar char="■"/>
            </a:pPr>
            <a:r>
              <a:rPr lang="en-US" dirty="0">
                <a:highlight>
                  <a:schemeClr val="lt1"/>
                </a:highlight>
                <a:latin typeface="Times New Roman"/>
                <a:ea typeface="Times New Roman"/>
                <a:cs typeface="Times New Roman"/>
                <a:sym typeface="Times New Roman"/>
              </a:rPr>
              <a:t>The process of verifying or testing that the claimed identity is valid is authentication </a:t>
            </a:r>
            <a:endParaRPr dirty="0">
              <a:highlight>
                <a:schemeClr val="lt1"/>
              </a:highlight>
              <a:latin typeface="Times New Roman"/>
              <a:ea typeface="Times New Roman"/>
              <a:cs typeface="Times New Roman"/>
              <a:sym typeface="Times New Roman"/>
            </a:endParaRPr>
          </a:p>
          <a:p>
            <a:pPr marL="1143000" lvl="2" indent="-187325" algn="l" rtl="0">
              <a:lnSpc>
                <a:spcPct val="90000"/>
              </a:lnSpc>
              <a:spcBef>
                <a:spcPts val="500"/>
              </a:spcBef>
              <a:spcAft>
                <a:spcPts val="0"/>
              </a:spcAft>
              <a:buClr>
                <a:schemeClr val="dk1"/>
              </a:buClr>
              <a:buSzPts val="1200"/>
              <a:buFont typeface="Times New Roman"/>
              <a:buChar char="■"/>
            </a:pPr>
            <a:r>
              <a:rPr lang="en-US" dirty="0">
                <a:highlight>
                  <a:schemeClr val="lt1"/>
                </a:highlight>
                <a:latin typeface="Times New Roman"/>
                <a:ea typeface="Times New Roman"/>
                <a:cs typeface="Times New Roman"/>
                <a:sym typeface="Times New Roman"/>
              </a:rPr>
              <a:t>Authentication requires from the subject additional information that must exactly correspond to the identity indicated. </a:t>
            </a:r>
            <a:endParaRPr dirty="0">
              <a:highlight>
                <a:schemeClr val="lt1"/>
              </a:highlight>
              <a:latin typeface="Times New Roman"/>
              <a:ea typeface="Times New Roman"/>
              <a:cs typeface="Times New Roman"/>
              <a:sym typeface="Times New Roman"/>
            </a:endParaRPr>
          </a:p>
          <a:p>
            <a:pPr marL="1143000" lvl="2" indent="-187325" algn="l" rtl="0">
              <a:lnSpc>
                <a:spcPct val="90000"/>
              </a:lnSpc>
              <a:spcBef>
                <a:spcPts val="500"/>
              </a:spcBef>
              <a:spcAft>
                <a:spcPts val="0"/>
              </a:spcAft>
              <a:buClr>
                <a:schemeClr val="dk1"/>
              </a:buClr>
              <a:buSzPts val="1200"/>
              <a:buFont typeface="Times New Roman"/>
              <a:buChar char="■"/>
            </a:pPr>
            <a:r>
              <a:rPr lang="en-US" dirty="0">
                <a:highlight>
                  <a:schemeClr val="lt1"/>
                </a:highlight>
                <a:latin typeface="Times New Roman"/>
                <a:ea typeface="Times New Roman"/>
                <a:cs typeface="Times New Roman"/>
                <a:sym typeface="Times New Roman"/>
              </a:rPr>
              <a:t>This includes the password variations of PINs and passphrases</a:t>
            </a:r>
            <a:endParaRPr dirty="0">
              <a:highlight>
                <a:schemeClr val="lt1"/>
              </a:highlight>
              <a:latin typeface="Times New Roman"/>
              <a:ea typeface="Times New Roman"/>
              <a:cs typeface="Times New Roman"/>
              <a:sym typeface="Times New Roman"/>
            </a:endParaRPr>
          </a:p>
          <a:p>
            <a:pPr marL="685800" lvl="1" indent="-190500" algn="l" rtl="0">
              <a:lnSpc>
                <a:spcPct val="90000"/>
              </a:lnSpc>
              <a:spcBef>
                <a:spcPts val="0"/>
              </a:spcBef>
              <a:spcAft>
                <a:spcPts val="0"/>
              </a:spcAft>
              <a:buClr>
                <a:schemeClr val="dk1"/>
              </a:buClr>
              <a:buSzPts val="1200"/>
              <a:buFont typeface="Times New Roman"/>
              <a:buChar char="○"/>
            </a:pPr>
            <a:r>
              <a:rPr lang="en-US" b="1" dirty="0">
                <a:highlight>
                  <a:schemeClr val="lt1"/>
                </a:highlight>
                <a:latin typeface="Times New Roman"/>
                <a:ea typeface="Times New Roman"/>
                <a:cs typeface="Times New Roman"/>
                <a:sym typeface="Times New Roman"/>
              </a:rPr>
              <a:t>Authorization</a:t>
            </a:r>
            <a:endParaRPr dirty="0">
              <a:highlight>
                <a:schemeClr val="lt1"/>
              </a:highlight>
              <a:latin typeface="Times New Roman"/>
              <a:ea typeface="Times New Roman"/>
              <a:cs typeface="Times New Roman"/>
              <a:sym typeface="Times New Roman"/>
            </a:endParaRPr>
          </a:p>
          <a:p>
            <a:pPr marL="1143000" lvl="2" indent="-190500" algn="l" rtl="0">
              <a:lnSpc>
                <a:spcPct val="90000"/>
              </a:lnSpc>
              <a:spcBef>
                <a:spcPts val="500"/>
              </a:spcBef>
              <a:spcAft>
                <a:spcPts val="0"/>
              </a:spcAft>
              <a:buClr>
                <a:schemeClr val="dk1"/>
              </a:buClr>
              <a:buSzPts val="1200"/>
              <a:buFont typeface="Times New Roman"/>
              <a:buChar char="■"/>
            </a:pPr>
            <a:r>
              <a:rPr lang="en-US" dirty="0">
                <a:highlight>
                  <a:schemeClr val="lt1"/>
                </a:highlight>
                <a:latin typeface="Times New Roman"/>
                <a:ea typeface="Times New Roman"/>
                <a:cs typeface="Times New Roman"/>
                <a:sym typeface="Times New Roman"/>
              </a:rPr>
              <a:t>Grant ability to access information (After a person has provided authentication she may have the authority to access the credit card number or enter a room that contains the web server, provided the person has been given prior authorization)</a:t>
            </a:r>
            <a:endParaRPr dirty="0">
              <a:highlight>
                <a:schemeClr val="lt1"/>
              </a:highlight>
              <a:latin typeface="Times New Roman"/>
              <a:ea typeface="Times New Roman"/>
              <a:cs typeface="Times New Roman"/>
              <a:sym typeface="Times New Roman"/>
            </a:endParaRPr>
          </a:p>
          <a:p>
            <a:pPr marL="685800" lvl="1" indent="-190500" algn="l" rtl="0">
              <a:lnSpc>
                <a:spcPct val="90000"/>
              </a:lnSpc>
              <a:spcBef>
                <a:spcPts val="500"/>
              </a:spcBef>
              <a:spcAft>
                <a:spcPts val="0"/>
              </a:spcAft>
              <a:buClr>
                <a:schemeClr val="dk1"/>
              </a:buClr>
              <a:buSzPts val="1200"/>
              <a:buFont typeface="Times New Roman"/>
              <a:buChar char="○"/>
            </a:pPr>
            <a:r>
              <a:rPr lang="en-US" b="1" dirty="0">
                <a:highlight>
                  <a:schemeClr val="lt1"/>
                </a:highlight>
                <a:latin typeface="Times New Roman"/>
                <a:ea typeface="Times New Roman"/>
                <a:cs typeface="Times New Roman"/>
                <a:sym typeface="Times New Roman"/>
              </a:rPr>
              <a:t>Auditing</a:t>
            </a:r>
            <a:endParaRPr dirty="0">
              <a:highlight>
                <a:schemeClr val="lt1"/>
              </a:highlight>
              <a:latin typeface="Times New Roman"/>
              <a:ea typeface="Times New Roman"/>
              <a:cs typeface="Times New Roman"/>
              <a:sym typeface="Times New Roman"/>
            </a:endParaRPr>
          </a:p>
          <a:p>
            <a:pPr marL="1143000" lvl="2" indent="-190500" algn="l" rtl="0">
              <a:lnSpc>
                <a:spcPct val="90000"/>
              </a:lnSpc>
              <a:spcBef>
                <a:spcPts val="500"/>
              </a:spcBef>
              <a:spcAft>
                <a:spcPts val="0"/>
              </a:spcAft>
              <a:buClr>
                <a:schemeClr val="dk1"/>
              </a:buClr>
              <a:buSzPts val="1200"/>
              <a:buFont typeface="Times New Roman"/>
              <a:buChar char="■"/>
            </a:pPr>
            <a:r>
              <a:rPr lang="en-US" dirty="0">
                <a:highlight>
                  <a:schemeClr val="lt1"/>
                </a:highlight>
                <a:latin typeface="Times New Roman"/>
                <a:ea typeface="Times New Roman"/>
                <a:cs typeface="Times New Roman"/>
                <a:sym typeface="Times New Roman"/>
              </a:rPr>
              <a:t>Recording a log of the events and activities related to the system and subjects.</a:t>
            </a:r>
            <a:endParaRPr dirty="0">
              <a:highlight>
                <a:schemeClr val="lt1"/>
              </a:highlight>
              <a:latin typeface="Times New Roman"/>
              <a:ea typeface="Times New Roman"/>
              <a:cs typeface="Times New Roman"/>
              <a:sym typeface="Times New Roman"/>
            </a:endParaRPr>
          </a:p>
          <a:p>
            <a:pPr marL="1143000" lvl="2" indent="-190500" algn="l" rtl="0">
              <a:lnSpc>
                <a:spcPct val="90000"/>
              </a:lnSpc>
              <a:spcBef>
                <a:spcPts val="500"/>
              </a:spcBef>
              <a:spcAft>
                <a:spcPts val="0"/>
              </a:spcAft>
              <a:buClr>
                <a:schemeClr val="dk1"/>
              </a:buClr>
              <a:buSzPts val="1200"/>
              <a:buFont typeface="Times New Roman"/>
              <a:buChar char="■"/>
            </a:pPr>
            <a:r>
              <a:rPr lang="en-US" dirty="0">
                <a:highlight>
                  <a:schemeClr val="lt1"/>
                </a:highlight>
                <a:latin typeface="Times New Roman"/>
                <a:ea typeface="Times New Roman"/>
                <a:cs typeface="Times New Roman"/>
                <a:sym typeface="Times New Roman"/>
              </a:rPr>
              <a:t>Auditing, or monitoring, is the programmatic means by which a subject’s actions are tracked and recorded for the purpose of holding the subject accountable for their actions while authenticated on a system.</a:t>
            </a:r>
            <a:endParaRPr dirty="0">
              <a:highlight>
                <a:schemeClr val="lt1"/>
              </a:highlight>
              <a:latin typeface="Times New Roman"/>
              <a:ea typeface="Times New Roman"/>
              <a:cs typeface="Times New Roman"/>
              <a:sym typeface="Times New Roman"/>
            </a:endParaRPr>
          </a:p>
          <a:p>
            <a:pPr marL="685800" lvl="1" indent="-190500" algn="l" rtl="0">
              <a:lnSpc>
                <a:spcPct val="90000"/>
              </a:lnSpc>
              <a:spcBef>
                <a:spcPts val="0"/>
              </a:spcBef>
              <a:spcAft>
                <a:spcPts val="0"/>
              </a:spcAft>
              <a:buClr>
                <a:schemeClr val="dk1"/>
              </a:buClr>
              <a:buSzPts val="1200"/>
              <a:buFont typeface="Roboto"/>
              <a:buChar char="○"/>
            </a:pPr>
            <a:r>
              <a:rPr lang="en-US" b="1" dirty="0">
                <a:highlight>
                  <a:schemeClr val="lt1"/>
                </a:highlight>
                <a:latin typeface="Times New Roman"/>
                <a:ea typeface="Times New Roman"/>
                <a:cs typeface="Times New Roman"/>
                <a:sym typeface="Times New Roman"/>
              </a:rPr>
              <a:t>Accounting</a:t>
            </a:r>
            <a:r>
              <a:rPr lang="en-US" dirty="0">
                <a:highlight>
                  <a:schemeClr val="lt1"/>
                </a:highlight>
                <a:latin typeface="Times New Roman"/>
                <a:ea typeface="Times New Roman"/>
                <a:cs typeface="Times New Roman"/>
                <a:sym typeface="Times New Roman"/>
              </a:rPr>
              <a:t> (aka accountability) reviewing log files to check for compliance and violations in order to hold subjects accountable for their actions.</a:t>
            </a:r>
            <a:endParaRPr dirty="0">
              <a:highlight>
                <a:schemeClr val="lt1"/>
              </a:highlight>
              <a:latin typeface="Times New Roman"/>
              <a:ea typeface="Times New Roman"/>
              <a:cs typeface="Times New Roman"/>
              <a:sym typeface="Times New Roman"/>
            </a:endParaRPr>
          </a:p>
          <a:p>
            <a:pPr marL="457200" lvl="0" indent="0" algn="l" rtl="0">
              <a:lnSpc>
                <a:spcPct val="90000"/>
              </a:lnSpc>
              <a:spcBef>
                <a:spcPts val="500"/>
              </a:spcBef>
              <a:spcAft>
                <a:spcPts val="0"/>
              </a:spcAft>
              <a:buNone/>
            </a:pPr>
            <a:endParaRPr dirty="0">
              <a:highlight>
                <a:schemeClr val="lt1"/>
              </a:highlight>
              <a:latin typeface="Times New Roman"/>
              <a:ea typeface="Times New Roman"/>
              <a:cs typeface="Times New Roman"/>
              <a:sym typeface="Times New Roman"/>
            </a:endParaRPr>
          </a:p>
          <a:p>
            <a:pPr marL="685800" lvl="1" indent="-190500" algn="l" rtl="0">
              <a:lnSpc>
                <a:spcPct val="90000"/>
              </a:lnSpc>
              <a:spcBef>
                <a:spcPts val="500"/>
              </a:spcBef>
              <a:spcAft>
                <a:spcPts val="0"/>
              </a:spcAft>
              <a:buClr>
                <a:schemeClr val="dk1"/>
              </a:buClr>
              <a:buSzPts val="1200"/>
              <a:buFont typeface="Roboto"/>
              <a:buChar char="○"/>
            </a:pPr>
            <a:r>
              <a:rPr lang="en-US" b="1" dirty="0">
                <a:highlight>
                  <a:schemeClr val="lt1"/>
                </a:highlight>
                <a:latin typeface="Times New Roman"/>
                <a:ea typeface="Times New Roman"/>
                <a:cs typeface="Times New Roman"/>
                <a:sym typeface="Times New Roman"/>
              </a:rPr>
              <a:t>Nonrepudiation </a:t>
            </a:r>
            <a:r>
              <a:rPr lang="en-US" dirty="0">
                <a:highlight>
                  <a:schemeClr val="lt1"/>
                </a:highlight>
                <a:latin typeface="Times New Roman"/>
                <a:ea typeface="Times New Roman"/>
                <a:cs typeface="Times New Roman"/>
                <a:sym typeface="Times New Roman"/>
              </a:rPr>
              <a:t>ensures that the subject of an activity or event cannot deny that the event</a:t>
            </a:r>
            <a:br>
              <a:rPr lang="en-US" dirty="0">
                <a:highlight>
                  <a:schemeClr val="lt1"/>
                </a:highlight>
                <a:latin typeface="Times New Roman"/>
                <a:ea typeface="Times New Roman"/>
                <a:cs typeface="Times New Roman"/>
                <a:sym typeface="Times New Roman"/>
              </a:rPr>
            </a:br>
            <a:r>
              <a:rPr lang="en-US" dirty="0">
                <a:highlight>
                  <a:schemeClr val="lt1"/>
                </a:highlight>
                <a:latin typeface="Times New Roman"/>
                <a:ea typeface="Times New Roman"/>
                <a:cs typeface="Times New Roman"/>
                <a:sym typeface="Times New Roman"/>
              </a:rPr>
              <a:t>occurred. </a:t>
            </a:r>
            <a:endParaRPr dirty="0">
              <a:highlight>
                <a:schemeClr val="lt1"/>
              </a:highlight>
              <a:latin typeface="Times New Roman"/>
              <a:ea typeface="Times New Roman"/>
              <a:cs typeface="Times New Roman"/>
              <a:sym typeface="Times New Roman"/>
            </a:endParaRPr>
          </a:p>
          <a:p>
            <a:pPr marL="1143000" lvl="2" indent="-190500" algn="l" rtl="0">
              <a:lnSpc>
                <a:spcPct val="90000"/>
              </a:lnSpc>
              <a:spcBef>
                <a:spcPts val="500"/>
              </a:spcBef>
              <a:spcAft>
                <a:spcPts val="0"/>
              </a:spcAft>
              <a:buClr>
                <a:schemeClr val="dk1"/>
              </a:buClr>
              <a:buSzPts val="1200"/>
              <a:buFont typeface="Times New Roman"/>
              <a:buChar char="■"/>
            </a:pPr>
            <a:r>
              <a:rPr lang="en-US" dirty="0">
                <a:highlight>
                  <a:schemeClr val="lt1"/>
                </a:highlight>
                <a:latin typeface="Times New Roman"/>
                <a:ea typeface="Times New Roman"/>
                <a:cs typeface="Times New Roman"/>
                <a:sym typeface="Times New Roman"/>
              </a:rPr>
              <a:t>Nonrepudiation is an essential part of accountability</a:t>
            </a:r>
            <a:endParaRPr dirty="0">
              <a:highlight>
                <a:schemeClr val="lt1"/>
              </a:highlight>
              <a:latin typeface="Times New Roman"/>
              <a:ea typeface="Times New Roman"/>
              <a:cs typeface="Times New Roman"/>
              <a:sym typeface="Times New Roman"/>
            </a:endParaRPr>
          </a:p>
          <a:p>
            <a:pPr marL="1143000" lvl="2" indent="-190500" algn="l" rtl="0">
              <a:lnSpc>
                <a:spcPct val="90000"/>
              </a:lnSpc>
              <a:spcBef>
                <a:spcPts val="500"/>
              </a:spcBef>
              <a:spcAft>
                <a:spcPts val="0"/>
              </a:spcAft>
              <a:buClr>
                <a:schemeClr val="dk1"/>
              </a:buClr>
              <a:buSzPts val="1200"/>
              <a:buFont typeface="Times New Roman"/>
              <a:buChar char="■"/>
            </a:pPr>
            <a:r>
              <a:rPr lang="en-US" dirty="0">
                <a:highlight>
                  <a:schemeClr val="lt1"/>
                </a:highlight>
                <a:latin typeface="Times New Roman"/>
                <a:ea typeface="Times New Roman"/>
                <a:cs typeface="Times New Roman"/>
                <a:sym typeface="Times New Roman"/>
              </a:rPr>
              <a:t>Nonrepudiation prevents a subject from claiming not to have sent a message, not to have performed an action, or not to have been the cause of an event. </a:t>
            </a:r>
            <a:endParaRPr dirty="0">
              <a:highlight>
                <a:schemeClr val="lt1"/>
              </a:highlight>
              <a:latin typeface="Times New Roman"/>
              <a:ea typeface="Times New Roman"/>
              <a:cs typeface="Times New Roman"/>
              <a:sym typeface="Times New Roman"/>
            </a:endParaRPr>
          </a:p>
          <a:p>
            <a:pPr marL="1143000" lvl="2" indent="-190500" algn="l" rtl="0">
              <a:lnSpc>
                <a:spcPct val="90000"/>
              </a:lnSpc>
              <a:spcBef>
                <a:spcPts val="500"/>
              </a:spcBef>
              <a:spcAft>
                <a:spcPts val="0"/>
              </a:spcAft>
              <a:buClr>
                <a:schemeClr val="dk1"/>
              </a:buClr>
              <a:buSzPts val="1200"/>
              <a:buFont typeface="Times New Roman"/>
              <a:buChar char="■"/>
            </a:pPr>
            <a:r>
              <a:rPr lang="en-US" dirty="0">
                <a:highlight>
                  <a:schemeClr val="lt1"/>
                </a:highlight>
                <a:latin typeface="Times New Roman"/>
                <a:ea typeface="Times New Roman"/>
                <a:cs typeface="Times New Roman"/>
                <a:sym typeface="Times New Roman"/>
              </a:rPr>
              <a:t>It is made possible through identification, authentication, authorization, accountability, and</a:t>
            </a:r>
            <a:br>
              <a:rPr lang="en-US" dirty="0">
                <a:highlight>
                  <a:schemeClr val="lt1"/>
                </a:highlight>
                <a:latin typeface="Times New Roman"/>
                <a:ea typeface="Times New Roman"/>
                <a:cs typeface="Times New Roman"/>
                <a:sym typeface="Times New Roman"/>
              </a:rPr>
            </a:br>
            <a:r>
              <a:rPr lang="en-US" dirty="0">
                <a:highlight>
                  <a:schemeClr val="lt1"/>
                </a:highlight>
                <a:latin typeface="Times New Roman"/>
                <a:ea typeface="Times New Roman"/>
                <a:cs typeface="Times New Roman"/>
                <a:sym typeface="Times New Roman"/>
              </a:rPr>
              <a:t>auditing. </a:t>
            </a:r>
            <a:endParaRPr dirty="0">
              <a:highlight>
                <a:schemeClr val="lt1"/>
              </a:highlight>
              <a:latin typeface="Times New Roman"/>
              <a:ea typeface="Times New Roman"/>
              <a:cs typeface="Times New Roman"/>
              <a:sym typeface="Times New Roman"/>
            </a:endParaRPr>
          </a:p>
          <a:p>
            <a:pPr marL="685800" lvl="1" indent="-190500" algn="l" rtl="0">
              <a:lnSpc>
                <a:spcPct val="90000"/>
              </a:lnSpc>
              <a:spcBef>
                <a:spcPts val="1600"/>
              </a:spcBef>
              <a:spcAft>
                <a:spcPts val="0"/>
              </a:spcAft>
              <a:buClr>
                <a:srgbClr val="31394D"/>
              </a:buClr>
              <a:buSzPts val="1200"/>
              <a:buFont typeface="Roboto"/>
              <a:buChar char="○"/>
            </a:pPr>
            <a:r>
              <a:rPr lang="en-US" b="1" dirty="0">
                <a:solidFill>
                  <a:srgbClr val="666666"/>
                </a:solidFill>
                <a:latin typeface="Roboto"/>
                <a:ea typeface="Roboto"/>
                <a:cs typeface="Roboto"/>
                <a:sym typeface="Roboto"/>
              </a:rPr>
              <a:t>Authenticity</a:t>
            </a:r>
            <a:r>
              <a:rPr lang="en-US" dirty="0">
                <a:solidFill>
                  <a:srgbClr val="666666"/>
                </a:solidFill>
                <a:latin typeface="Roboto"/>
                <a:ea typeface="Roboto"/>
                <a:cs typeface="Roboto"/>
                <a:sym typeface="Roboto"/>
              </a:rPr>
              <a:t>: the property of being genuine and being able to be verified and trusted; confident in the validity of a transmission, or a message, or its originator</a:t>
            </a:r>
            <a:endParaRPr dirty="0">
              <a:solidFill>
                <a:srgbClr val="666666"/>
              </a:solidFill>
              <a:latin typeface="Roboto"/>
              <a:ea typeface="Roboto"/>
              <a:cs typeface="Roboto"/>
              <a:sym typeface="Roboto"/>
            </a:endParaRPr>
          </a:p>
          <a:p>
            <a:pPr marL="685800" lvl="1" indent="-190500" algn="l" rtl="0">
              <a:lnSpc>
                <a:spcPct val="90000"/>
              </a:lnSpc>
              <a:spcBef>
                <a:spcPts val="1000"/>
              </a:spcBef>
              <a:spcAft>
                <a:spcPts val="0"/>
              </a:spcAft>
              <a:buClr>
                <a:srgbClr val="31394D"/>
              </a:buClr>
              <a:buSzPts val="1200"/>
              <a:buFont typeface="Roboto"/>
              <a:buChar char="○"/>
            </a:pPr>
            <a:r>
              <a:rPr lang="en-US" b="1" dirty="0">
                <a:solidFill>
                  <a:srgbClr val="666666"/>
                </a:solidFill>
                <a:latin typeface="Roboto"/>
                <a:ea typeface="Roboto"/>
                <a:cs typeface="Roboto"/>
                <a:sym typeface="Roboto"/>
              </a:rPr>
              <a:t>Accountability</a:t>
            </a:r>
            <a:r>
              <a:rPr lang="en-US" dirty="0">
                <a:solidFill>
                  <a:srgbClr val="666666"/>
                </a:solidFill>
                <a:latin typeface="Roboto"/>
                <a:ea typeface="Roboto"/>
                <a:cs typeface="Roboto"/>
                <a:sym typeface="Roboto"/>
              </a:rPr>
              <a:t>: generates the requirement for actions of an entity to be traced uniquely to that individual to support nonrepudiation, deference, fault isolation, forensics </a:t>
            </a:r>
            <a:r>
              <a:rPr lang="en-US" dirty="0" err="1">
                <a:solidFill>
                  <a:srgbClr val="666666"/>
                </a:solidFill>
                <a:latin typeface="Roboto"/>
                <a:ea typeface="Roboto"/>
                <a:cs typeface="Roboto"/>
                <a:sym typeface="Roboto"/>
              </a:rPr>
              <a:t>etc</a:t>
            </a:r>
            <a:endParaRPr dirty="0">
              <a:solidFill>
                <a:srgbClr val="666666"/>
              </a:solidFill>
              <a:latin typeface="Roboto"/>
              <a:ea typeface="Roboto"/>
              <a:cs typeface="Roboto"/>
              <a:sym typeface="Roboto"/>
            </a:endParaRPr>
          </a:p>
          <a:p>
            <a:pPr marL="228600" lvl="0" indent="-50800" algn="l" rtl="0">
              <a:lnSpc>
                <a:spcPct val="90000"/>
              </a:lnSpc>
              <a:spcBef>
                <a:spcPts val="1000"/>
              </a:spcBef>
              <a:spcAft>
                <a:spcPts val="0"/>
              </a:spcAft>
              <a:buNone/>
            </a:pPr>
            <a:endParaRPr dirty="0">
              <a:solidFill>
                <a:srgbClr val="666666"/>
              </a:solidFill>
              <a:latin typeface="Roboto"/>
              <a:ea typeface="Roboto"/>
              <a:cs typeface="Roboto"/>
              <a:sym typeface="Roboto"/>
            </a:endParaRPr>
          </a:p>
          <a:p>
            <a:pPr marL="685800" lvl="1" indent="-190500" algn="l" rtl="0">
              <a:lnSpc>
                <a:spcPct val="90000"/>
              </a:lnSpc>
              <a:spcBef>
                <a:spcPts val="1600"/>
              </a:spcBef>
              <a:spcAft>
                <a:spcPts val="0"/>
              </a:spcAft>
              <a:buClr>
                <a:srgbClr val="31394D"/>
              </a:buClr>
              <a:buSzPts val="1200"/>
              <a:buFont typeface="Times New Roman"/>
              <a:buChar char="○"/>
            </a:pPr>
            <a:endParaRPr dirty="0">
              <a:highlight>
                <a:schemeClr val="lt1"/>
              </a:highlight>
              <a:latin typeface="Times New Roman"/>
              <a:ea typeface="Times New Roman"/>
              <a:cs typeface="Times New Roman"/>
              <a:sym typeface="Times New Roman"/>
            </a:endParaRPr>
          </a:p>
          <a:p>
            <a:pPr marL="685800" lvl="1" indent="-190500" algn="l" rtl="0">
              <a:lnSpc>
                <a:spcPct val="90000"/>
              </a:lnSpc>
              <a:spcBef>
                <a:spcPts val="1600"/>
              </a:spcBef>
              <a:spcAft>
                <a:spcPts val="0"/>
              </a:spcAft>
              <a:buClr>
                <a:schemeClr val="dk1"/>
              </a:buClr>
              <a:buSzPts val="1200"/>
              <a:buFont typeface="Times New Roman"/>
              <a:buChar char="○"/>
            </a:pPr>
            <a:endParaRPr dirty="0">
              <a:highlight>
                <a:schemeClr val="lt1"/>
              </a:highlight>
              <a:latin typeface="Times New Roman"/>
              <a:ea typeface="Times New Roman"/>
              <a:cs typeface="Times New Roman"/>
              <a:sym typeface="Times New Roman"/>
            </a:endParaRPr>
          </a:p>
        </p:txBody>
      </p:sp>
      <p:sp>
        <p:nvSpPr>
          <p:cNvPr id="223" name="Google Shape;223;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 name="Google Shape;7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382224b6b8_1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g1382224b6b8_1_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i="0" u="none" strike="noStrike" dirty="0">
                <a:highlight>
                  <a:schemeClr val="lt1"/>
                </a:highlight>
                <a:latin typeface="Times New Roman"/>
                <a:ea typeface="Times New Roman"/>
                <a:cs typeface="Times New Roman"/>
                <a:sym typeface="Times New Roman"/>
              </a:rPr>
              <a:t>Confidentiality, integrity, and availability are only the beginning of the information security story. Beginning at the beginning, consider the situation when customer Bob logs on to his computer. How does Bob's computer determine that "Bob" is really Bob and not Trudy? And when Bob logs into his account at Alice's Online Bank, how does AOB know that "Bob" is really Bob, and not Trudy? Although these two </a:t>
            </a:r>
            <a:r>
              <a:rPr lang="en-US" i="1" u="none" strike="noStrike" dirty="0">
                <a:highlight>
                  <a:schemeClr val="lt1"/>
                </a:highlight>
                <a:latin typeface="Times New Roman"/>
                <a:ea typeface="Times New Roman"/>
                <a:cs typeface="Times New Roman"/>
                <a:sym typeface="Times New Roman"/>
              </a:rPr>
              <a:t>authentication </a:t>
            </a:r>
            <a:r>
              <a:rPr lang="en-US" i="0" u="none" strike="noStrike" dirty="0">
                <a:highlight>
                  <a:schemeClr val="lt1"/>
                </a:highlight>
                <a:latin typeface="Times New Roman"/>
                <a:ea typeface="Times New Roman"/>
                <a:cs typeface="Times New Roman"/>
                <a:sym typeface="Times New Roman"/>
              </a:rPr>
              <a:t>problems appear to be similar on the surface, under the covers they are actually completely different. Authentication on a standalone computer typically requires that Bob’s password be verified. To do so securely, some clever techniques from the field of </a:t>
            </a:r>
            <a:r>
              <a:rPr lang="en-US" i="1" u="none" strike="noStrike" dirty="0">
                <a:highlight>
                  <a:schemeClr val="lt1"/>
                </a:highlight>
                <a:latin typeface="Times New Roman"/>
                <a:ea typeface="Times New Roman"/>
                <a:cs typeface="Times New Roman"/>
                <a:sym typeface="Times New Roman"/>
              </a:rPr>
              <a:t>cryptography </a:t>
            </a:r>
            <a:r>
              <a:rPr lang="en-US" i="0" u="none" strike="noStrike" dirty="0">
                <a:highlight>
                  <a:schemeClr val="lt1"/>
                </a:highlight>
                <a:latin typeface="Times New Roman"/>
                <a:ea typeface="Times New Roman"/>
                <a:cs typeface="Times New Roman"/>
                <a:sym typeface="Times New Roman"/>
              </a:rPr>
              <a:t>are required. On the other hand, authentication over a network is open to many kinds of attacks that are not usually relevant on a standalone computer. Potentially, the messages sent over a network can be viewed by Trudy. To make matters worse, Trudy might be able to intercept messages, alter messages, and insert messages of her own making. If so, Trudy can simply replay Bob's old messages in an effort to, say, convince AOB that she is really Bob. Since information security people are professional paranoids, we always assume the worst. In any case, authentication over a network requires careful attention to </a:t>
            </a:r>
            <a:r>
              <a:rPr lang="en-US" i="1" u="none" strike="noStrike" dirty="0">
                <a:highlight>
                  <a:schemeClr val="lt1"/>
                </a:highlight>
                <a:latin typeface="Times New Roman"/>
                <a:ea typeface="Times New Roman"/>
                <a:cs typeface="Times New Roman"/>
                <a:sym typeface="Times New Roman"/>
              </a:rPr>
              <a:t>protocol, </a:t>
            </a:r>
            <a:r>
              <a:rPr lang="en-US" i="0" u="none" strike="noStrike" dirty="0">
                <a:highlight>
                  <a:schemeClr val="lt1"/>
                </a:highlight>
                <a:latin typeface="Times New Roman"/>
                <a:ea typeface="Times New Roman"/>
                <a:cs typeface="Times New Roman"/>
                <a:sym typeface="Times New Roman"/>
              </a:rPr>
              <a:t>that is, the composition and ordering of the exchanged messages. Cryptography also has an important role to play in security protocols. Once Bob has been authenticated by Alice's Bank, then Alice must enforce restrictions on Bob's actions. For example, Bob can't look at Charlie’s account balance or install new accounting software on the AOB system. However, Sam, the AOB system administrator, can install new accounting software. Enforcing such restrictions goes by the name of </a:t>
            </a:r>
            <a:r>
              <a:rPr lang="en-US" i="1" u="none" strike="noStrike" dirty="0">
                <a:highlight>
                  <a:schemeClr val="lt1"/>
                </a:highlight>
                <a:latin typeface="Times New Roman"/>
                <a:ea typeface="Times New Roman"/>
                <a:cs typeface="Times New Roman"/>
                <a:sym typeface="Times New Roman"/>
              </a:rPr>
              <a:t>authorization. </a:t>
            </a:r>
            <a:r>
              <a:rPr lang="en-US" i="0" u="none" strike="noStrike" dirty="0">
                <a:highlight>
                  <a:schemeClr val="lt1"/>
                </a:highlight>
                <a:latin typeface="Times New Roman"/>
                <a:ea typeface="Times New Roman"/>
                <a:cs typeface="Times New Roman"/>
                <a:sym typeface="Times New Roman"/>
              </a:rPr>
              <a:t>Note that authorization places restrictions on the actions of authenticated users. Since authentication and authorization both deal with issues of access to resources, we'll lump them together under the clever title of </a:t>
            </a:r>
            <a:r>
              <a:rPr lang="en-US" i="1" u="none" strike="noStrike" dirty="0">
                <a:highlight>
                  <a:schemeClr val="lt1"/>
                </a:highlight>
                <a:latin typeface="Times New Roman"/>
                <a:ea typeface="Times New Roman"/>
                <a:cs typeface="Times New Roman"/>
                <a:sym typeface="Times New Roman"/>
              </a:rPr>
              <a:t>access control.</a:t>
            </a:r>
            <a:endParaRPr i="1" u="none" strike="noStrike" dirty="0">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endParaRPr i="1" dirty="0">
              <a:highlight>
                <a:schemeClr val="lt1"/>
              </a:highlight>
              <a:latin typeface="Times New Roman"/>
              <a:ea typeface="Times New Roman"/>
              <a:cs typeface="Times New Roman"/>
              <a:sym typeface="Times New Roman"/>
            </a:endParaRPr>
          </a:p>
          <a:p>
            <a:pPr marL="685800" lvl="1" indent="-163830" algn="l" rtl="0">
              <a:lnSpc>
                <a:spcPct val="90000"/>
              </a:lnSpc>
              <a:spcBef>
                <a:spcPts val="0"/>
              </a:spcBef>
              <a:spcAft>
                <a:spcPts val="0"/>
              </a:spcAft>
              <a:buClr>
                <a:schemeClr val="dk1"/>
              </a:buClr>
              <a:buSzPts val="1200"/>
              <a:buFont typeface="Times New Roman"/>
              <a:buChar char="○"/>
            </a:pPr>
            <a:r>
              <a:rPr lang="en-US" b="1" dirty="0">
                <a:highlight>
                  <a:schemeClr val="lt1"/>
                </a:highlight>
                <a:latin typeface="Times New Roman"/>
                <a:ea typeface="Times New Roman"/>
                <a:cs typeface="Times New Roman"/>
                <a:sym typeface="Times New Roman"/>
              </a:rPr>
              <a:t>Identification</a:t>
            </a:r>
            <a:endParaRPr dirty="0">
              <a:highlight>
                <a:schemeClr val="lt1"/>
              </a:highlight>
              <a:latin typeface="Times New Roman"/>
              <a:ea typeface="Times New Roman"/>
              <a:cs typeface="Times New Roman"/>
              <a:sym typeface="Times New Roman"/>
            </a:endParaRPr>
          </a:p>
          <a:p>
            <a:pPr marL="1143000" lvl="2" indent="-187325" algn="l" rtl="0">
              <a:lnSpc>
                <a:spcPct val="90000"/>
              </a:lnSpc>
              <a:spcBef>
                <a:spcPts val="500"/>
              </a:spcBef>
              <a:spcAft>
                <a:spcPts val="0"/>
              </a:spcAft>
              <a:buClr>
                <a:schemeClr val="dk1"/>
              </a:buClr>
              <a:buSzPts val="1200"/>
              <a:buFont typeface="Times New Roman"/>
              <a:buChar char="■"/>
            </a:pPr>
            <a:r>
              <a:rPr lang="en-US" dirty="0">
                <a:highlight>
                  <a:schemeClr val="lt1"/>
                </a:highlight>
                <a:latin typeface="Times New Roman"/>
                <a:ea typeface="Times New Roman"/>
                <a:cs typeface="Times New Roman"/>
                <a:sym typeface="Times New Roman"/>
              </a:rPr>
              <a:t>Identification is the ability to identify uniquely a user of a system or an application that is running in the system</a:t>
            </a:r>
            <a:endParaRPr dirty="0">
              <a:highlight>
                <a:schemeClr val="lt1"/>
              </a:highlight>
              <a:latin typeface="Times New Roman"/>
              <a:ea typeface="Times New Roman"/>
              <a:cs typeface="Times New Roman"/>
              <a:sym typeface="Times New Roman"/>
            </a:endParaRPr>
          </a:p>
          <a:p>
            <a:pPr marL="1143000" lvl="2" indent="-187325" algn="l" rtl="0">
              <a:lnSpc>
                <a:spcPct val="90000"/>
              </a:lnSpc>
              <a:spcBef>
                <a:spcPts val="500"/>
              </a:spcBef>
              <a:spcAft>
                <a:spcPts val="0"/>
              </a:spcAft>
              <a:buClr>
                <a:schemeClr val="dk1"/>
              </a:buClr>
              <a:buSzPts val="1200"/>
              <a:buFont typeface="Times New Roman"/>
              <a:buChar char="■"/>
            </a:pPr>
            <a:r>
              <a:rPr lang="en-US" dirty="0">
                <a:highlight>
                  <a:schemeClr val="lt1"/>
                </a:highlight>
                <a:latin typeface="Times New Roman"/>
                <a:ea typeface="Times New Roman"/>
                <a:cs typeface="Times New Roman"/>
                <a:sym typeface="Times New Roman"/>
              </a:rPr>
              <a:t>A subject must provide an identity to a system to start the process of authentication, authorization, and accountability (AAA). </a:t>
            </a:r>
            <a:endParaRPr dirty="0">
              <a:highlight>
                <a:schemeClr val="lt1"/>
              </a:highlight>
              <a:latin typeface="Times New Roman"/>
              <a:ea typeface="Times New Roman"/>
              <a:cs typeface="Times New Roman"/>
              <a:sym typeface="Times New Roman"/>
            </a:endParaRPr>
          </a:p>
          <a:p>
            <a:pPr marL="1600200" lvl="3" indent="-187325" algn="l" rtl="0">
              <a:lnSpc>
                <a:spcPct val="90000"/>
              </a:lnSpc>
              <a:spcBef>
                <a:spcPts val="500"/>
              </a:spcBef>
              <a:spcAft>
                <a:spcPts val="0"/>
              </a:spcAft>
              <a:buClr>
                <a:schemeClr val="dk1"/>
              </a:buClr>
              <a:buSzPts val="1200"/>
              <a:buFont typeface="Times New Roman"/>
              <a:buChar char="●"/>
            </a:pPr>
            <a:r>
              <a:rPr lang="en-US" dirty="0">
                <a:highlight>
                  <a:schemeClr val="lt1"/>
                </a:highlight>
                <a:latin typeface="Times New Roman"/>
                <a:ea typeface="Times New Roman"/>
                <a:cs typeface="Times New Roman"/>
                <a:sym typeface="Times New Roman"/>
              </a:rPr>
              <a:t>Providing an identity can involve typing in a username; swiping a smart card; </a:t>
            </a:r>
            <a:endParaRPr dirty="0">
              <a:highlight>
                <a:schemeClr val="lt1"/>
              </a:highlight>
              <a:latin typeface="Times New Roman"/>
              <a:ea typeface="Times New Roman"/>
              <a:cs typeface="Times New Roman"/>
              <a:sym typeface="Times New Roman"/>
            </a:endParaRPr>
          </a:p>
          <a:p>
            <a:pPr marL="685800" lvl="1" indent="-163830" algn="l" rtl="0">
              <a:lnSpc>
                <a:spcPct val="90000"/>
              </a:lnSpc>
              <a:spcBef>
                <a:spcPts val="500"/>
              </a:spcBef>
              <a:spcAft>
                <a:spcPts val="0"/>
              </a:spcAft>
              <a:buClr>
                <a:schemeClr val="dk1"/>
              </a:buClr>
              <a:buSzPts val="1200"/>
              <a:buFont typeface="Times New Roman"/>
              <a:buChar char="○"/>
            </a:pPr>
            <a:r>
              <a:rPr lang="en-US" b="1" dirty="0">
                <a:highlight>
                  <a:schemeClr val="lt1"/>
                </a:highlight>
                <a:latin typeface="Times New Roman"/>
                <a:ea typeface="Times New Roman"/>
                <a:cs typeface="Times New Roman"/>
                <a:sym typeface="Times New Roman"/>
              </a:rPr>
              <a:t>Authentication</a:t>
            </a:r>
            <a:endParaRPr dirty="0">
              <a:highlight>
                <a:schemeClr val="lt1"/>
              </a:highlight>
              <a:latin typeface="Times New Roman"/>
              <a:ea typeface="Times New Roman"/>
              <a:cs typeface="Times New Roman"/>
              <a:sym typeface="Times New Roman"/>
            </a:endParaRPr>
          </a:p>
          <a:p>
            <a:pPr marL="1143000" lvl="2" indent="-187325" algn="l" rtl="0">
              <a:lnSpc>
                <a:spcPct val="90000"/>
              </a:lnSpc>
              <a:spcBef>
                <a:spcPts val="500"/>
              </a:spcBef>
              <a:spcAft>
                <a:spcPts val="0"/>
              </a:spcAft>
              <a:buClr>
                <a:schemeClr val="dk1"/>
              </a:buClr>
              <a:buSzPts val="1200"/>
              <a:buFont typeface="Times New Roman"/>
              <a:buChar char="■"/>
            </a:pPr>
            <a:r>
              <a:rPr lang="en-US" dirty="0">
                <a:highlight>
                  <a:schemeClr val="lt1"/>
                </a:highlight>
                <a:latin typeface="Times New Roman"/>
                <a:ea typeface="Times New Roman"/>
                <a:cs typeface="Times New Roman"/>
                <a:sym typeface="Times New Roman"/>
              </a:rPr>
              <a:t>The process of verifying or testing that the claimed identity is valid is authentication </a:t>
            </a:r>
            <a:endParaRPr dirty="0">
              <a:highlight>
                <a:schemeClr val="lt1"/>
              </a:highlight>
              <a:latin typeface="Times New Roman"/>
              <a:ea typeface="Times New Roman"/>
              <a:cs typeface="Times New Roman"/>
              <a:sym typeface="Times New Roman"/>
            </a:endParaRPr>
          </a:p>
          <a:p>
            <a:pPr marL="1143000" lvl="2" indent="-187325" algn="l" rtl="0">
              <a:lnSpc>
                <a:spcPct val="90000"/>
              </a:lnSpc>
              <a:spcBef>
                <a:spcPts val="500"/>
              </a:spcBef>
              <a:spcAft>
                <a:spcPts val="0"/>
              </a:spcAft>
              <a:buClr>
                <a:schemeClr val="dk1"/>
              </a:buClr>
              <a:buSzPts val="1200"/>
              <a:buFont typeface="Times New Roman"/>
              <a:buChar char="■"/>
            </a:pPr>
            <a:r>
              <a:rPr lang="en-US" dirty="0">
                <a:highlight>
                  <a:schemeClr val="lt1"/>
                </a:highlight>
                <a:latin typeface="Times New Roman"/>
                <a:ea typeface="Times New Roman"/>
                <a:cs typeface="Times New Roman"/>
                <a:sym typeface="Times New Roman"/>
              </a:rPr>
              <a:t>Authentication requires from the subject additional information that must exactly correspond to the identity indicated. </a:t>
            </a:r>
            <a:endParaRPr dirty="0">
              <a:highlight>
                <a:schemeClr val="lt1"/>
              </a:highlight>
              <a:latin typeface="Times New Roman"/>
              <a:ea typeface="Times New Roman"/>
              <a:cs typeface="Times New Roman"/>
              <a:sym typeface="Times New Roman"/>
            </a:endParaRPr>
          </a:p>
          <a:p>
            <a:pPr marL="1143000" lvl="2" indent="-187325" algn="l" rtl="0">
              <a:lnSpc>
                <a:spcPct val="90000"/>
              </a:lnSpc>
              <a:spcBef>
                <a:spcPts val="500"/>
              </a:spcBef>
              <a:spcAft>
                <a:spcPts val="0"/>
              </a:spcAft>
              <a:buClr>
                <a:schemeClr val="dk1"/>
              </a:buClr>
              <a:buSzPts val="1200"/>
              <a:buFont typeface="Times New Roman"/>
              <a:buChar char="■"/>
            </a:pPr>
            <a:r>
              <a:rPr lang="en-US" dirty="0">
                <a:highlight>
                  <a:schemeClr val="lt1"/>
                </a:highlight>
                <a:latin typeface="Times New Roman"/>
                <a:ea typeface="Times New Roman"/>
                <a:cs typeface="Times New Roman"/>
                <a:sym typeface="Times New Roman"/>
              </a:rPr>
              <a:t>This includes the password variations of PINs and passphrases</a:t>
            </a:r>
            <a:endParaRPr dirty="0">
              <a:highlight>
                <a:schemeClr val="lt1"/>
              </a:highlight>
              <a:latin typeface="Times New Roman"/>
              <a:ea typeface="Times New Roman"/>
              <a:cs typeface="Times New Roman"/>
              <a:sym typeface="Times New Roman"/>
            </a:endParaRPr>
          </a:p>
          <a:p>
            <a:pPr marL="685800" lvl="1" indent="-190500" algn="l" rtl="0">
              <a:lnSpc>
                <a:spcPct val="90000"/>
              </a:lnSpc>
              <a:spcBef>
                <a:spcPts val="0"/>
              </a:spcBef>
              <a:spcAft>
                <a:spcPts val="0"/>
              </a:spcAft>
              <a:buClr>
                <a:schemeClr val="dk1"/>
              </a:buClr>
              <a:buSzPts val="1200"/>
              <a:buFont typeface="Times New Roman"/>
              <a:buChar char="○"/>
            </a:pPr>
            <a:r>
              <a:rPr lang="en-US" b="1" dirty="0">
                <a:highlight>
                  <a:schemeClr val="lt1"/>
                </a:highlight>
                <a:latin typeface="Times New Roman"/>
                <a:ea typeface="Times New Roman"/>
                <a:cs typeface="Times New Roman"/>
                <a:sym typeface="Times New Roman"/>
              </a:rPr>
              <a:t>Authorization</a:t>
            </a:r>
            <a:endParaRPr dirty="0">
              <a:highlight>
                <a:schemeClr val="lt1"/>
              </a:highlight>
              <a:latin typeface="Times New Roman"/>
              <a:ea typeface="Times New Roman"/>
              <a:cs typeface="Times New Roman"/>
              <a:sym typeface="Times New Roman"/>
            </a:endParaRPr>
          </a:p>
          <a:p>
            <a:pPr marL="1143000" lvl="2" indent="-190500" algn="l" rtl="0">
              <a:lnSpc>
                <a:spcPct val="90000"/>
              </a:lnSpc>
              <a:spcBef>
                <a:spcPts val="500"/>
              </a:spcBef>
              <a:spcAft>
                <a:spcPts val="0"/>
              </a:spcAft>
              <a:buClr>
                <a:schemeClr val="dk1"/>
              </a:buClr>
              <a:buSzPts val="1200"/>
              <a:buFont typeface="Times New Roman"/>
              <a:buChar char="■"/>
            </a:pPr>
            <a:r>
              <a:rPr lang="en-US" dirty="0">
                <a:highlight>
                  <a:schemeClr val="lt1"/>
                </a:highlight>
                <a:latin typeface="Times New Roman"/>
                <a:ea typeface="Times New Roman"/>
                <a:cs typeface="Times New Roman"/>
                <a:sym typeface="Times New Roman"/>
              </a:rPr>
              <a:t>Grant ability to access information (After a person has provided authentication she may have the authority to access the credit card number or enter a room that contains the web server, provided the person has been given prior authorization)</a:t>
            </a:r>
            <a:endParaRPr dirty="0">
              <a:highlight>
                <a:schemeClr val="lt1"/>
              </a:highlight>
              <a:latin typeface="Times New Roman"/>
              <a:ea typeface="Times New Roman"/>
              <a:cs typeface="Times New Roman"/>
              <a:sym typeface="Times New Roman"/>
            </a:endParaRPr>
          </a:p>
          <a:p>
            <a:pPr marL="685800" lvl="1" indent="-190500" algn="l" rtl="0">
              <a:lnSpc>
                <a:spcPct val="90000"/>
              </a:lnSpc>
              <a:spcBef>
                <a:spcPts val="500"/>
              </a:spcBef>
              <a:spcAft>
                <a:spcPts val="0"/>
              </a:spcAft>
              <a:buClr>
                <a:schemeClr val="dk1"/>
              </a:buClr>
              <a:buSzPts val="1200"/>
              <a:buFont typeface="Times New Roman"/>
              <a:buChar char="○"/>
            </a:pPr>
            <a:r>
              <a:rPr lang="en-US" b="1" dirty="0">
                <a:highlight>
                  <a:schemeClr val="lt1"/>
                </a:highlight>
                <a:latin typeface="Times New Roman"/>
                <a:ea typeface="Times New Roman"/>
                <a:cs typeface="Times New Roman"/>
                <a:sym typeface="Times New Roman"/>
              </a:rPr>
              <a:t>Auditing</a:t>
            </a:r>
            <a:endParaRPr dirty="0">
              <a:highlight>
                <a:schemeClr val="lt1"/>
              </a:highlight>
              <a:latin typeface="Times New Roman"/>
              <a:ea typeface="Times New Roman"/>
              <a:cs typeface="Times New Roman"/>
              <a:sym typeface="Times New Roman"/>
            </a:endParaRPr>
          </a:p>
          <a:p>
            <a:pPr marL="1143000" lvl="2" indent="-190500" algn="l" rtl="0">
              <a:lnSpc>
                <a:spcPct val="90000"/>
              </a:lnSpc>
              <a:spcBef>
                <a:spcPts val="500"/>
              </a:spcBef>
              <a:spcAft>
                <a:spcPts val="0"/>
              </a:spcAft>
              <a:buClr>
                <a:schemeClr val="dk1"/>
              </a:buClr>
              <a:buSzPts val="1200"/>
              <a:buFont typeface="Times New Roman"/>
              <a:buChar char="■"/>
            </a:pPr>
            <a:r>
              <a:rPr lang="en-US" dirty="0">
                <a:highlight>
                  <a:schemeClr val="lt1"/>
                </a:highlight>
                <a:latin typeface="Times New Roman"/>
                <a:ea typeface="Times New Roman"/>
                <a:cs typeface="Times New Roman"/>
                <a:sym typeface="Times New Roman"/>
              </a:rPr>
              <a:t>Recording a log of the events and activities related to the system and subjects.</a:t>
            </a:r>
            <a:endParaRPr dirty="0">
              <a:highlight>
                <a:schemeClr val="lt1"/>
              </a:highlight>
              <a:latin typeface="Times New Roman"/>
              <a:ea typeface="Times New Roman"/>
              <a:cs typeface="Times New Roman"/>
              <a:sym typeface="Times New Roman"/>
            </a:endParaRPr>
          </a:p>
          <a:p>
            <a:pPr marL="1143000" lvl="2" indent="-190500" algn="l" rtl="0">
              <a:lnSpc>
                <a:spcPct val="90000"/>
              </a:lnSpc>
              <a:spcBef>
                <a:spcPts val="500"/>
              </a:spcBef>
              <a:spcAft>
                <a:spcPts val="0"/>
              </a:spcAft>
              <a:buClr>
                <a:schemeClr val="dk1"/>
              </a:buClr>
              <a:buSzPts val="1200"/>
              <a:buFont typeface="Times New Roman"/>
              <a:buChar char="■"/>
            </a:pPr>
            <a:r>
              <a:rPr lang="en-US" dirty="0">
                <a:highlight>
                  <a:schemeClr val="lt1"/>
                </a:highlight>
                <a:latin typeface="Times New Roman"/>
                <a:ea typeface="Times New Roman"/>
                <a:cs typeface="Times New Roman"/>
                <a:sym typeface="Times New Roman"/>
              </a:rPr>
              <a:t>Auditing, or monitoring, is the programmatic means by which a subject’s actions are tracked and recorded for the purpose of holding the subject accountable for their actions while authenticated on a system.</a:t>
            </a:r>
            <a:endParaRPr dirty="0">
              <a:highlight>
                <a:schemeClr val="lt1"/>
              </a:highlight>
              <a:latin typeface="Times New Roman"/>
              <a:ea typeface="Times New Roman"/>
              <a:cs typeface="Times New Roman"/>
              <a:sym typeface="Times New Roman"/>
            </a:endParaRPr>
          </a:p>
          <a:p>
            <a:pPr marL="685800" lvl="1" indent="-190500" algn="l" rtl="0">
              <a:lnSpc>
                <a:spcPct val="90000"/>
              </a:lnSpc>
              <a:spcBef>
                <a:spcPts val="0"/>
              </a:spcBef>
              <a:spcAft>
                <a:spcPts val="0"/>
              </a:spcAft>
              <a:buClr>
                <a:schemeClr val="dk1"/>
              </a:buClr>
              <a:buSzPts val="1200"/>
              <a:buFont typeface="Roboto"/>
              <a:buChar char="○"/>
            </a:pPr>
            <a:r>
              <a:rPr lang="en-US" b="1" dirty="0">
                <a:highlight>
                  <a:schemeClr val="lt1"/>
                </a:highlight>
                <a:latin typeface="Times New Roman"/>
                <a:ea typeface="Times New Roman"/>
                <a:cs typeface="Times New Roman"/>
                <a:sym typeface="Times New Roman"/>
              </a:rPr>
              <a:t>Accounting</a:t>
            </a:r>
            <a:r>
              <a:rPr lang="en-US" dirty="0">
                <a:highlight>
                  <a:schemeClr val="lt1"/>
                </a:highlight>
                <a:latin typeface="Times New Roman"/>
                <a:ea typeface="Times New Roman"/>
                <a:cs typeface="Times New Roman"/>
                <a:sym typeface="Times New Roman"/>
              </a:rPr>
              <a:t> (aka accountability) reviewing log files to check for compliance and violations in order to hold subjects accountable for their actions.</a:t>
            </a:r>
            <a:endParaRPr dirty="0">
              <a:highlight>
                <a:schemeClr val="lt1"/>
              </a:highlight>
              <a:latin typeface="Times New Roman"/>
              <a:ea typeface="Times New Roman"/>
              <a:cs typeface="Times New Roman"/>
              <a:sym typeface="Times New Roman"/>
            </a:endParaRPr>
          </a:p>
          <a:p>
            <a:pPr marL="457200" lvl="0" indent="0" algn="l" rtl="0">
              <a:lnSpc>
                <a:spcPct val="90000"/>
              </a:lnSpc>
              <a:spcBef>
                <a:spcPts val="500"/>
              </a:spcBef>
              <a:spcAft>
                <a:spcPts val="0"/>
              </a:spcAft>
              <a:buNone/>
            </a:pPr>
            <a:endParaRPr dirty="0">
              <a:highlight>
                <a:schemeClr val="lt1"/>
              </a:highlight>
              <a:latin typeface="Times New Roman"/>
              <a:ea typeface="Times New Roman"/>
              <a:cs typeface="Times New Roman"/>
              <a:sym typeface="Times New Roman"/>
            </a:endParaRPr>
          </a:p>
          <a:p>
            <a:pPr marL="685800" lvl="1" indent="-190500" algn="l" rtl="0">
              <a:lnSpc>
                <a:spcPct val="90000"/>
              </a:lnSpc>
              <a:spcBef>
                <a:spcPts val="500"/>
              </a:spcBef>
              <a:spcAft>
                <a:spcPts val="0"/>
              </a:spcAft>
              <a:buClr>
                <a:schemeClr val="dk1"/>
              </a:buClr>
              <a:buSzPts val="1200"/>
              <a:buFont typeface="Roboto"/>
              <a:buChar char="○"/>
            </a:pPr>
            <a:r>
              <a:rPr lang="en-US" b="1" dirty="0">
                <a:highlight>
                  <a:schemeClr val="lt1"/>
                </a:highlight>
                <a:latin typeface="Times New Roman"/>
                <a:ea typeface="Times New Roman"/>
                <a:cs typeface="Times New Roman"/>
                <a:sym typeface="Times New Roman"/>
              </a:rPr>
              <a:t>Nonrepudiation </a:t>
            </a:r>
            <a:r>
              <a:rPr lang="en-US" dirty="0">
                <a:highlight>
                  <a:schemeClr val="lt1"/>
                </a:highlight>
                <a:latin typeface="Times New Roman"/>
                <a:ea typeface="Times New Roman"/>
                <a:cs typeface="Times New Roman"/>
                <a:sym typeface="Times New Roman"/>
              </a:rPr>
              <a:t>ensures that the subject of an activity or event cannot deny that the event</a:t>
            </a:r>
            <a:br>
              <a:rPr lang="en-US" dirty="0">
                <a:highlight>
                  <a:schemeClr val="lt1"/>
                </a:highlight>
                <a:latin typeface="Times New Roman"/>
                <a:ea typeface="Times New Roman"/>
                <a:cs typeface="Times New Roman"/>
                <a:sym typeface="Times New Roman"/>
              </a:rPr>
            </a:br>
            <a:r>
              <a:rPr lang="en-US" dirty="0">
                <a:highlight>
                  <a:schemeClr val="lt1"/>
                </a:highlight>
                <a:latin typeface="Times New Roman"/>
                <a:ea typeface="Times New Roman"/>
                <a:cs typeface="Times New Roman"/>
                <a:sym typeface="Times New Roman"/>
              </a:rPr>
              <a:t>occurred. </a:t>
            </a:r>
            <a:endParaRPr dirty="0">
              <a:highlight>
                <a:schemeClr val="lt1"/>
              </a:highlight>
              <a:latin typeface="Times New Roman"/>
              <a:ea typeface="Times New Roman"/>
              <a:cs typeface="Times New Roman"/>
              <a:sym typeface="Times New Roman"/>
            </a:endParaRPr>
          </a:p>
          <a:p>
            <a:pPr marL="1143000" lvl="2" indent="-190500" algn="l" rtl="0">
              <a:lnSpc>
                <a:spcPct val="90000"/>
              </a:lnSpc>
              <a:spcBef>
                <a:spcPts val="500"/>
              </a:spcBef>
              <a:spcAft>
                <a:spcPts val="0"/>
              </a:spcAft>
              <a:buClr>
                <a:schemeClr val="dk1"/>
              </a:buClr>
              <a:buSzPts val="1200"/>
              <a:buFont typeface="Times New Roman"/>
              <a:buChar char="■"/>
            </a:pPr>
            <a:r>
              <a:rPr lang="en-US" dirty="0">
                <a:highlight>
                  <a:schemeClr val="lt1"/>
                </a:highlight>
                <a:latin typeface="Times New Roman"/>
                <a:ea typeface="Times New Roman"/>
                <a:cs typeface="Times New Roman"/>
                <a:sym typeface="Times New Roman"/>
              </a:rPr>
              <a:t>Nonrepudiation is an essential part of accountability</a:t>
            </a:r>
            <a:endParaRPr dirty="0">
              <a:highlight>
                <a:schemeClr val="lt1"/>
              </a:highlight>
              <a:latin typeface="Times New Roman"/>
              <a:ea typeface="Times New Roman"/>
              <a:cs typeface="Times New Roman"/>
              <a:sym typeface="Times New Roman"/>
            </a:endParaRPr>
          </a:p>
          <a:p>
            <a:pPr marL="1143000" lvl="2" indent="-190500" algn="l" rtl="0">
              <a:lnSpc>
                <a:spcPct val="90000"/>
              </a:lnSpc>
              <a:spcBef>
                <a:spcPts val="500"/>
              </a:spcBef>
              <a:spcAft>
                <a:spcPts val="0"/>
              </a:spcAft>
              <a:buClr>
                <a:schemeClr val="dk1"/>
              </a:buClr>
              <a:buSzPts val="1200"/>
              <a:buFont typeface="Times New Roman"/>
              <a:buChar char="■"/>
            </a:pPr>
            <a:r>
              <a:rPr lang="en-US" dirty="0">
                <a:highlight>
                  <a:schemeClr val="lt1"/>
                </a:highlight>
                <a:latin typeface="Times New Roman"/>
                <a:ea typeface="Times New Roman"/>
                <a:cs typeface="Times New Roman"/>
                <a:sym typeface="Times New Roman"/>
              </a:rPr>
              <a:t>Nonrepudiation prevents a subject from claiming not to have sent a message, not to have performed an action, or not to have been the cause of an event. </a:t>
            </a:r>
            <a:endParaRPr dirty="0">
              <a:highlight>
                <a:schemeClr val="lt1"/>
              </a:highlight>
              <a:latin typeface="Times New Roman"/>
              <a:ea typeface="Times New Roman"/>
              <a:cs typeface="Times New Roman"/>
              <a:sym typeface="Times New Roman"/>
            </a:endParaRPr>
          </a:p>
          <a:p>
            <a:pPr marL="1143000" lvl="2" indent="-190500" algn="l" rtl="0">
              <a:lnSpc>
                <a:spcPct val="90000"/>
              </a:lnSpc>
              <a:spcBef>
                <a:spcPts val="500"/>
              </a:spcBef>
              <a:spcAft>
                <a:spcPts val="0"/>
              </a:spcAft>
              <a:buClr>
                <a:schemeClr val="dk1"/>
              </a:buClr>
              <a:buSzPts val="1200"/>
              <a:buFont typeface="Times New Roman"/>
              <a:buChar char="■"/>
            </a:pPr>
            <a:r>
              <a:rPr lang="en-US" dirty="0">
                <a:highlight>
                  <a:schemeClr val="lt1"/>
                </a:highlight>
                <a:latin typeface="Times New Roman"/>
                <a:ea typeface="Times New Roman"/>
                <a:cs typeface="Times New Roman"/>
                <a:sym typeface="Times New Roman"/>
              </a:rPr>
              <a:t>It is made possible through identification, authentication, authorization, accountability, and</a:t>
            </a:r>
            <a:br>
              <a:rPr lang="en-US" dirty="0">
                <a:highlight>
                  <a:schemeClr val="lt1"/>
                </a:highlight>
                <a:latin typeface="Times New Roman"/>
                <a:ea typeface="Times New Roman"/>
                <a:cs typeface="Times New Roman"/>
                <a:sym typeface="Times New Roman"/>
              </a:rPr>
            </a:br>
            <a:r>
              <a:rPr lang="en-US" dirty="0">
                <a:highlight>
                  <a:schemeClr val="lt1"/>
                </a:highlight>
                <a:latin typeface="Times New Roman"/>
                <a:ea typeface="Times New Roman"/>
                <a:cs typeface="Times New Roman"/>
                <a:sym typeface="Times New Roman"/>
              </a:rPr>
              <a:t>auditing. </a:t>
            </a:r>
            <a:endParaRPr dirty="0">
              <a:highlight>
                <a:schemeClr val="lt1"/>
              </a:highlight>
              <a:latin typeface="Times New Roman"/>
              <a:ea typeface="Times New Roman"/>
              <a:cs typeface="Times New Roman"/>
              <a:sym typeface="Times New Roman"/>
            </a:endParaRPr>
          </a:p>
          <a:p>
            <a:pPr marL="685800" lvl="1" indent="-190500" algn="l" rtl="0">
              <a:lnSpc>
                <a:spcPct val="90000"/>
              </a:lnSpc>
              <a:spcBef>
                <a:spcPts val="1600"/>
              </a:spcBef>
              <a:spcAft>
                <a:spcPts val="0"/>
              </a:spcAft>
              <a:buClr>
                <a:srgbClr val="31394D"/>
              </a:buClr>
              <a:buSzPts val="1200"/>
              <a:buFont typeface="Roboto"/>
              <a:buChar char="○"/>
            </a:pPr>
            <a:r>
              <a:rPr lang="en-US" b="1" dirty="0">
                <a:solidFill>
                  <a:srgbClr val="666666"/>
                </a:solidFill>
                <a:latin typeface="Roboto"/>
                <a:ea typeface="Roboto"/>
                <a:cs typeface="Roboto"/>
                <a:sym typeface="Roboto"/>
              </a:rPr>
              <a:t>Authenticity</a:t>
            </a:r>
            <a:r>
              <a:rPr lang="en-US" dirty="0">
                <a:solidFill>
                  <a:srgbClr val="666666"/>
                </a:solidFill>
                <a:latin typeface="Roboto"/>
                <a:ea typeface="Roboto"/>
                <a:cs typeface="Roboto"/>
                <a:sym typeface="Roboto"/>
              </a:rPr>
              <a:t>: the property of being genuine and being able to be verified and trusted; confident in the validity of a transmission, or a message, or its originator</a:t>
            </a:r>
            <a:endParaRPr dirty="0">
              <a:solidFill>
                <a:srgbClr val="666666"/>
              </a:solidFill>
              <a:latin typeface="Roboto"/>
              <a:ea typeface="Roboto"/>
              <a:cs typeface="Roboto"/>
              <a:sym typeface="Roboto"/>
            </a:endParaRPr>
          </a:p>
          <a:p>
            <a:pPr marL="685800" lvl="1" indent="-190500" algn="l" rtl="0">
              <a:lnSpc>
                <a:spcPct val="90000"/>
              </a:lnSpc>
              <a:spcBef>
                <a:spcPts val="1000"/>
              </a:spcBef>
              <a:spcAft>
                <a:spcPts val="0"/>
              </a:spcAft>
              <a:buClr>
                <a:srgbClr val="31394D"/>
              </a:buClr>
              <a:buSzPts val="1200"/>
              <a:buFont typeface="Roboto"/>
              <a:buChar char="○"/>
            </a:pPr>
            <a:r>
              <a:rPr lang="en-US" b="1" dirty="0">
                <a:solidFill>
                  <a:srgbClr val="666666"/>
                </a:solidFill>
                <a:latin typeface="Roboto"/>
                <a:ea typeface="Roboto"/>
                <a:cs typeface="Roboto"/>
                <a:sym typeface="Roboto"/>
              </a:rPr>
              <a:t>Accountability</a:t>
            </a:r>
            <a:r>
              <a:rPr lang="en-US" dirty="0">
                <a:solidFill>
                  <a:srgbClr val="666666"/>
                </a:solidFill>
                <a:latin typeface="Roboto"/>
                <a:ea typeface="Roboto"/>
                <a:cs typeface="Roboto"/>
                <a:sym typeface="Roboto"/>
              </a:rPr>
              <a:t>: generates the requirement for actions of an entity to be traced uniquely to that individual to support nonrepudiation, deference, fault isolation, forensics </a:t>
            </a:r>
            <a:r>
              <a:rPr lang="en-US" dirty="0" err="1">
                <a:solidFill>
                  <a:srgbClr val="666666"/>
                </a:solidFill>
                <a:latin typeface="Roboto"/>
                <a:ea typeface="Roboto"/>
                <a:cs typeface="Roboto"/>
                <a:sym typeface="Roboto"/>
              </a:rPr>
              <a:t>etc</a:t>
            </a:r>
            <a:endParaRPr dirty="0">
              <a:solidFill>
                <a:srgbClr val="666666"/>
              </a:solidFill>
              <a:latin typeface="Roboto"/>
              <a:ea typeface="Roboto"/>
              <a:cs typeface="Roboto"/>
              <a:sym typeface="Roboto"/>
            </a:endParaRPr>
          </a:p>
          <a:p>
            <a:pPr marL="228600" lvl="0" indent="-50800" algn="l" rtl="0">
              <a:lnSpc>
                <a:spcPct val="90000"/>
              </a:lnSpc>
              <a:spcBef>
                <a:spcPts val="1000"/>
              </a:spcBef>
              <a:spcAft>
                <a:spcPts val="0"/>
              </a:spcAft>
              <a:buNone/>
            </a:pPr>
            <a:endParaRPr dirty="0">
              <a:solidFill>
                <a:srgbClr val="666666"/>
              </a:solidFill>
              <a:latin typeface="Roboto"/>
              <a:ea typeface="Roboto"/>
              <a:cs typeface="Roboto"/>
              <a:sym typeface="Roboto"/>
            </a:endParaRPr>
          </a:p>
          <a:p>
            <a:pPr marL="685800" lvl="1" indent="-190500" algn="l" rtl="0">
              <a:lnSpc>
                <a:spcPct val="90000"/>
              </a:lnSpc>
              <a:spcBef>
                <a:spcPts val="1600"/>
              </a:spcBef>
              <a:spcAft>
                <a:spcPts val="0"/>
              </a:spcAft>
              <a:buClr>
                <a:srgbClr val="31394D"/>
              </a:buClr>
              <a:buSzPts val="1200"/>
              <a:buFont typeface="Times New Roman"/>
              <a:buChar char="○"/>
            </a:pPr>
            <a:endParaRPr dirty="0">
              <a:highlight>
                <a:schemeClr val="lt1"/>
              </a:highlight>
              <a:latin typeface="Times New Roman"/>
              <a:ea typeface="Times New Roman"/>
              <a:cs typeface="Times New Roman"/>
              <a:sym typeface="Times New Roman"/>
            </a:endParaRPr>
          </a:p>
          <a:p>
            <a:pPr marL="685800" lvl="1" indent="-190500" algn="l" rtl="0">
              <a:lnSpc>
                <a:spcPct val="90000"/>
              </a:lnSpc>
              <a:spcBef>
                <a:spcPts val="1600"/>
              </a:spcBef>
              <a:spcAft>
                <a:spcPts val="0"/>
              </a:spcAft>
              <a:buClr>
                <a:schemeClr val="dk1"/>
              </a:buClr>
              <a:buSzPts val="1200"/>
              <a:buFont typeface="Times New Roman"/>
              <a:buChar char="○"/>
            </a:pPr>
            <a:endParaRPr dirty="0">
              <a:highlight>
                <a:schemeClr val="lt1"/>
              </a:highlight>
              <a:latin typeface="Times New Roman"/>
              <a:ea typeface="Times New Roman"/>
              <a:cs typeface="Times New Roman"/>
              <a:sym typeface="Times New Roman"/>
            </a:endParaRPr>
          </a:p>
        </p:txBody>
      </p:sp>
      <p:sp>
        <p:nvSpPr>
          <p:cNvPr id="235" name="Google Shape;235;g1382224b6b8_1_5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45edbdcfe4_0_17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24</a:t>
            </a:fld>
            <a:endParaRPr sz="1200" b="0" i="0" u="none" strike="noStrike" cap="none">
              <a:solidFill>
                <a:schemeClr val="dk1"/>
              </a:solidFill>
              <a:latin typeface="Times New Roman"/>
              <a:ea typeface="Times New Roman"/>
              <a:cs typeface="Times New Roman"/>
              <a:sym typeface="Times New Roman"/>
            </a:endParaRPr>
          </a:p>
        </p:txBody>
      </p:sp>
      <p:sp>
        <p:nvSpPr>
          <p:cNvPr id="241" name="Google Shape;241;g145edbdcfe4_0_1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2" name="Google Shape;242;g145edbdcfe4_0_1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28600" lvl="0" indent="-266700" algn="l" rtl="0">
              <a:lnSpc>
                <a:spcPct val="90000"/>
              </a:lnSpc>
              <a:spcBef>
                <a:spcPts val="0"/>
              </a:spcBef>
              <a:spcAft>
                <a:spcPts val="0"/>
              </a:spcAft>
              <a:buClr>
                <a:schemeClr val="dk1"/>
              </a:buClr>
              <a:buSzPts val="2400"/>
              <a:buChar char="•"/>
            </a:pPr>
            <a:r>
              <a:rPr lang="en-US" sz="2400" dirty="0"/>
              <a:t>1. </a:t>
            </a:r>
            <a:r>
              <a:rPr lang="en-US" sz="2400" i="1" dirty="0"/>
              <a:t>Reconnaissance</a:t>
            </a:r>
            <a:r>
              <a:rPr lang="en-US" sz="2400" dirty="0"/>
              <a:t> - probe for information about the system: type of hardware or software used</a:t>
            </a:r>
            <a:endParaRPr sz="2400" dirty="0"/>
          </a:p>
          <a:p>
            <a:pPr marL="228600" lvl="0" indent="-266700" algn="l" rtl="0">
              <a:lnSpc>
                <a:spcPct val="90000"/>
              </a:lnSpc>
              <a:spcBef>
                <a:spcPts val="500"/>
              </a:spcBef>
              <a:spcAft>
                <a:spcPts val="0"/>
              </a:spcAft>
              <a:buClr>
                <a:schemeClr val="dk1"/>
              </a:buClr>
              <a:buSzPts val="2400"/>
              <a:buChar char="•"/>
            </a:pPr>
            <a:r>
              <a:rPr lang="en-US" sz="2400" dirty="0"/>
              <a:t>2. </a:t>
            </a:r>
            <a:r>
              <a:rPr lang="en-US" sz="2400" i="1" dirty="0"/>
              <a:t>Weaponization</a:t>
            </a:r>
            <a:r>
              <a:rPr lang="en-US" sz="2400" dirty="0"/>
              <a:t> - attacker creates an exploit (i.e. virus) and packages it into a deliverable payload (i.e. Microsoft Excel)</a:t>
            </a:r>
            <a:endParaRPr sz="2400" dirty="0"/>
          </a:p>
          <a:p>
            <a:pPr marL="228600" lvl="0" indent="-266700" algn="l" rtl="0">
              <a:lnSpc>
                <a:spcPct val="90000"/>
              </a:lnSpc>
              <a:spcBef>
                <a:spcPts val="500"/>
              </a:spcBef>
              <a:spcAft>
                <a:spcPts val="0"/>
              </a:spcAft>
              <a:buClr>
                <a:schemeClr val="dk1"/>
              </a:buClr>
              <a:buSzPts val="2400"/>
              <a:buChar char="•"/>
            </a:pPr>
            <a:r>
              <a:rPr lang="en-US" sz="2400" dirty="0"/>
              <a:t>3. </a:t>
            </a:r>
            <a:r>
              <a:rPr lang="en-US" sz="2400" i="1" dirty="0"/>
              <a:t>Delivery</a:t>
            </a:r>
            <a:r>
              <a:rPr lang="en-US" sz="2400" dirty="0"/>
              <a:t> - weapon is transmitted to the target (such as by an email attachment or through an infected web server)</a:t>
            </a:r>
            <a:endParaRPr sz="2400" dirty="0"/>
          </a:p>
          <a:p>
            <a:pPr marL="228600" lvl="0" indent="-266700" algn="l" rtl="0">
              <a:lnSpc>
                <a:spcPct val="90000"/>
              </a:lnSpc>
              <a:spcBef>
                <a:spcPts val="500"/>
              </a:spcBef>
              <a:spcAft>
                <a:spcPts val="0"/>
              </a:spcAft>
              <a:buClr>
                <a:schemeClr val="dk1"/>
              </a:buClr>
              <a:buSzPts val="2400"/>
              <a:buChar char="•"/>
            </a:pPr>
            <a:r>
              <a:rPr lang="en-US" sz="2400" dirty="0"/>
              <a:t>4. </a:t>
            </a:r>
            <a:r>
              <a:rPr lang="en-US" sz="2400" i="1" dirty="0"/>
              <a:t>Exploitation</a:t>
            </a:r>
            <a:r>
              <a:rPr lang="en-US" sz="2400" dirty="0"/>
              <a:t> - after weapon is delivered, the exploitation stage triggers the intruder’s exploit</a:t>
            </a:r>
            <a:endParaRPr sz="2400" dirty="0"/>
          </a:p>
          <a:p>
            <a:pPr marL="228600" lvl="0" indent="-266700" algn="l" rtl="0">
              <a:lnSpc>
                <a:spcPct val="90000"/>
              </a:lnSpc>
              <a:spcBef>
                <a:spcPts val="500"/>
              </a:spcBef>
              <a:spcAft>
                <a:spcPts val="0"/>
              </a:spcAft>
              <a:buClr>
                <a:schemeClr val="dk1"/>
              </a:buClr>
              <a:buSzPts val="2400"/>
              <a:buChar char="•"/>
            </a:pPr>
            <a:r>
              <a:rPr lang="en-US" sz="2400" dirty="0"/>
              <a:t>5. </a:t>
            </a:r>
            <a:r>
              <a:rPr lang="en-US" sz="2400" i="1" dirty="0"/>
              <a:t>Installation</a:t>
            </a:r>
            <a:r>
              <a:rPr lang="en-US" sz="2400" dirty="0"/>
              <a:t> - the weapon is installed to either attack the computer or install a remote “backdoor”</a:t>
            </a:r>
            <a:endParaRPr sz="2400" dirty="0"/>
          </a:p>
          <a:p>
            <a:pPr marL="228600" lvl="0" indent="-266700" algn="l" rtl="0">
              <a:lnSpc>
                <a:spcPct val="90000"/>
              </a:lnSpc>
              <a:spcBef>
                <a:spcPts val="500"/>
              </a:spcBef>
              <a:spcAft>
                <a:spcPts val="0"/>
              </a:spcAft>
              <a:buClr>
                <a:schemeClr val="dk1"/>
              </a:buClr>
              <a:buSzPts val="2400"/>
              <a:buChar char="•"/>
            </a:pPr>
            <a:r>
              <a:rPr lang="en-US" sz="2400" dirty="0"/>
              <a:t>6. </a:t>
            </a:r>
            <a:r>
              <a:rPr lang="en-US" sz="2400" i="1" dirty="0"/>
              <a:t>Command and Control </a:t>
            </a:r>
            <a:r>
              <a:rPr lang="en-US" sz="2400" dirty="0"/>
              <a:t>- the comprised system connects back to the attacker so that the system can be remotely controlled by the attacker</a:t>
            </a:r>
            <a:endParaRPr sz="2400" dirty="0"/>
          </a:p>
          <a:p>
            <a:pPr marL="685800" lvl="1" indent="-228600" algn="l" rtl="0">
              <a:lnSpc>
                <a:spcPct val="90000"/>
              </a:lnSpc>
              <a:spcBef>
                <a:spcPts val="500"/>
              </a:spcBef>
              <a:spcAft>
                <a:spcPts val="0"/>
              </a:spcAft>
              <a:buClr>
                <a:schemeClr val="dk1"/>
              </a:buClr>
              <a:buSzPts val="2400"/>
              <a:buChar char="•"/>
            </a:pPr>
            <a:r>
              <a:rPr lang="en-US" sz="2400" dirty="0"/>
              <a:t>7. </a:t>
            </a:r>
            <a:r>
              <a:rPr lang="en-US" sz="2400" i="1" dirty="0"/>
              <a:t>Action on Objectives </a:t>
            </a:r>
            <a:r>
              <a:rPr lang="en-US" sz="2400" dirty="0"/>
              <a:t>- now the attackers can start to take actions to achieve their original objectives (</a:t>
            </a:r>
            <a:r>
              <a:rPr lang="en-US" dirty="0" err="1">
                <a:latin typeface="Arial"/>
                <a:ea typeface="Arial"/>
                <a:cs typeface="Arial"/>
                <a:sym typeface="Arial"/>
              </a:rPr>
              <a:t>l</a:t>
            </a:r>
            <a:r>
              <a:rPr lang="en-US" sz="2650" dirty="0" err="1">
                <a:solidFill>
                  <a:srgbClr val="222222"/>
                </a:solidFill>
                <a:latin typeface="Arial"/>
                <a:ea typeface="Arial"/>
                <a:cs typeface="Arial"/>
                <a:sym typeface="Arial"/>
              </a:rPr>
              <a:t>Lateral</a:t>
            </a:r>
            <a:r>
              <a:rPr lang="en-US" sz="2650" dirty="0">
                <a:solidFill>
                  <a:srgbClr val="222222"/>
                </a:solidFill>
                <a:latin typeface="Arial"/>
                <a:ea typeface="Arial"/>
                <a:cs typeface="Arial"/>
                <a:sym typeface="Arial"/>
              </a:rPr>
              <a:t> Movement</a:t>
            </a:r>
            <a:endParaRPr sz="2650" dirty="0">
              <a:solidFill>
                <a:srgbClr val="222222"/>
              </a:solidFill>
              <a:latin typeface="Arial"/>
              <a:ea typeface="Arial"/>
              <a:cs typeface="Arial"/>
              <a:sym typeface="Arial"/>
            </a:endParaRPr>
          </a:p>
          <a:p>
            <a:pPr marL="685800" lvl="1" indent="-266700" algn="l" rtl="0">
              <a:lnSpc>
                <a:spcPct val="115000"/>
              </a:lnSpc>
              <a:spcBef>
                <a:spcPts val="0"/>
              </a:spcBef>
              <a:spcAft>
                <a:spcPts val="0"/>
              </a:spcAft>
              <a:buClr>
                <a:schemeClr val="dk1"/>
              </a:buClr>
              <a:buSzPts val="2400"/>
              <a:buChar char="•"/>
            </a:pPr>
            <a:r>
              <a:rPr lang="en-US" dirty="0" err="1">
                <a:latin typeface="Arial"/>
                <a:ea typeface="Arial"/>
                <a:cs typeface="Arial"/>
                <a:sym typeface="Arial"/>
              </a:rPr>
              <a:t>l</a:t>
            </a:r>
            <a:r>
              <a:rPr lang="en-US" sz="2650" dirty="0" err="1">
                <a:solidFill>
                  <a:srgbClr val="222222"/>
                </a:solidFill>
                <a:latin typeface="Arial"/>
                <a:ea typeface="Arial"/>
                <a:cs typeface="Arial"/>
                <a:sym typeface="Arial"/>
              </a:rPr>
              <a:t>Obfuscation</a:t>
            </a:r>
            <a:endParaRPr sz="2650" dirty="0">
              <a:solidFill>
                <a:srgbClr val="222222"/>
              </a:solidFill>
              <a:latin typeface="Arial"/>
              <a:ea typeface="Arial"/>
              <a:cs typeface="Arial"/>
              <a:sym typeface="Arial"/>
            </a:endParaRPr>
          </a:p>
          <a:p>
            <a:pPr marL="685800" lvl="1" indent="-266700" algn="l" rtl="0">
              <a:lnSpc>
                <a:spcPct val="115000"/>
              </a:lnSpc>
              <a:spcBef>
                <a:spcPts val="0"/>
              </a:spcBef>
              <a:spcAft>
                <a:spcPts val="0"/>
              </a:spcAft>
              <a:buClr>
                <a:schemeClr val="dk1"/>
              </a:buClr>
              <a:buSzPts val="2400"/>
              <a:buChar char="•"/>
            </a:pPr>
            <a:r>
              <a:rPr lang="en-US" dirty="0" err="1">
                <a:latin typeface="Arial"/>
                <a:ea typeface="Arial"/>
                <a:cs typeface="Arial"/>
                <a:sym typeface="Arial"/>
              </a:rPr>
              <a:t>l</a:t>
            </a:r>
            <a:r>
              <a:rPr lang="en-US" sz="2650" dirty="0" err="1">
                <a:solidFill>
                  <a:srgbClr val="222222"/>
                </a:solidFill>
                <a:latin typeface="Arial"/>
                <a:ea typeface="Arial"/>
                <a:cs typeface="Arial"/>
                <a:sym typeface="Arial"/>
              </a:rPr>
              <a:t>Exfiltration</a:t>
            </a:r>
            <a:endParaRPr sz="2650" dirty="0">
              <a:solidFill>
                <a:srgbClr val="222222"/>
              </a:solidFill>
              <a:latin typeface="Arial"/>
              <a:ea typeface="Arial"/>
              <a:cs typeface="Arial"/>
              <a:sym typeface="Arial"/>
            </a:endParaRPr>
          </a:p>
          <a:p>
            <a:pPr marL="685800" lvl="1" indent="-266700" algn="l" rtl="0">
              <a:lnSpc>
                <a:spcPct val="115000"/>
              </a:lnSpc>
              <a:spcBef>
                <a:spcPts val="0"/>
              </a:spcBef>
              <a:spcAft>
                <a:spcPts val="0"/>
              </a:spcAft>
              <a:buClr>
                <a:schemeClr val="dk1"/>
              </a:buClr>
              <a:buSzPts val="2400"/>
              <a:buChar char="•"/>
            </a:pPr>
            <a:r>
              <a:rPr lang="en-US" dirty="0" err="1">
                <a:latin typeface="Arial"/>
                <a:ea typeface="Arial"/>
                <a:cs typeface="Arial"/>
                <a:sym typeface="Arial"/>
              </a:rPr>
              <a:t>l</a:t>
            </a:r>
            <a:r>
              <a:rPr lang="en-US" sz="2650" dirty="0" err="1">
                <a:solidFill>
                  <a:srgbClr val="222222"/>
                </a:solidFill>
                <a:latin typeface="Arial"/>
                <a:ea typeface="Arial"/>
                <a:cs typeface="Arial"/>
                <a:sym typeface="Arial"/>
              </a:rPr>
              <a:t>Privilege</a:t>
            </a:r>
            <a:r>
              <a:rPr lang="en-US" sz="2650" dirty="0">
                <a:solidFill>
                  <a:srgbClr val="222222"/>
                </a:solidFill>
                <a:latin typeface="Arial"/>
                <a:ea typeface="Arial"/>
                <a:cs typeface="Arial"/>
                <a:sym typeface="Arial"/>
              </a:rPr>
              <a:t> Escalation</a:t>
            </a:r>
            <a:endParaRPr sz="2650" dirty="0">
              <a:solidFill>
                <a:srgbClr val="222222"/>
              </a:solidFill>
              <a:latin typeface="Arial"/>
              <a:ea typeface="Arial"/>
              <a:cs typeface="Arial"/>
              <a:sym typeface="Arial"/>
            </a:endParaRPr>
          </a:p>
          <a:p>
            <a:pPr marL="685800" lvl="1" indent="-228600" algn="l" rtl="0">
              <a:lnSpc>
                <a:spcPct val="90000"/>
              </a:lnSpc>
              <a:spcBef>
                <a:spcPts val="500"/>
              </a:spcBef>
              <a:spcAft>
                <a:spcPts val="0"/>
              </a:spcAft>
              <a:buClr>
                <a:schemeClr val="dk1"/>
              </a:buClr>
              <a:buSzPts val="2400"/>
              <a:buChar char="•"/>
            </a:pPr>
            <a:r>
              <a:rPr lang="en-US" sz="2400" dirty="0"/>
              <a:t>)</a:t>
            </a:r>
            <a:endParaRPr sz="2400" dirty="0"/>
          </a:p>
          <a:p>
            <a:pPr marL="171450" lvl="0" indent="-95250" algn="l" rtl="0">
              <a:spcBef>
                <a:spcPts val="0"/>
              </a:spcBef>
              <a:spcAft>
                <a:spcPts val="0"/>
              </a:spcAft>
              <a:buClr>
                <a:schemeClr val="dk1"/>
              </a:buClr>
              <a:buSzPts val="1200"/>
              <a:buFont typeface="Calibri"/>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7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8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9" name="Google Shape;279;p8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177800" algn="l" rtl="0">
              <a:lnSpc>
                <a:spcPct val="90000"/>
              </a:lnSpc>
              <a:spcBef>
                <a:spcPts val="0"/>
              </a:spcBef>
              <a:spcAft>
                <a:spcPts val="0"/>
              </a:spcAft>
              <a:buClr>
                <a:schemeClr val="dk1"/>
              </a:buClr>
              <a:buSzPts val="1200"/>
              <a:buChar char="•"/>
            </a:pPr>
            <a:r>
              <a:rPr lang="en-US"/>
              <a:t>SSL is the main protocol for secure (encrypted) online communication!.</a:t>
            </a:r>
            <a:endParaRPr/>
          </a:p>
          <a:p>
            <a:pPr marL="228600" lvl="0" indent="-177800" algn="l" rtl="0">
              <a:lnSpc>
                <a:spcPct val="90000"/>
              </a:lnSpc>
              <a:spcBef>
                <a:spcPts val="1000"/>
              </a:spcBef>
              <a:spcAft>
                <a:spcPts val="0"/>
              </a:spcAft>
              <a:buClr>
                <a:schemeClr val="dk1"/>
              </a:buClr>
              <a:buSzPts val="1200"/>
              <a:buChar char="•"/>
            </a:pPr>
            <a:r>
              <a:rPr lang="en-US"/>
              <a:t>The SSL standard includes a heartbeat option, which allows a computer at one end of an SSL connection to send a short message to verify that the other computer is still online and get a response back.</a:t>
            </a:r>
            <a:endParaRPr/>
          </a:p>
          <a:p>
            <a:pPr marL="228600" lvl="0" indent="-190500" algn="l" rtl="0">
              <a:spcBef>
                <a:spcPts val="0"/>
              </a:spcBef>
              <a:spcAft>
                <a:spcPts val="0"/>
              </a:spcAft>
              <a:buClr>
                <a:schemeClr val="dk1"/>
              </a:buClr>
              <a:buSzPts val="1200"/>
              <a:buChar char="•"/>
            </a:pPr>
            <a:r>
              <a:rPr lang="en-US" i="1">
                <a:solidFill>
                  <a:srgbClr val="4C4E4D"/>
                </a:solidFill>
                <a:latin typeface="Arial"/>
                <a:ea typeface="Arial"/>
                <a:cs typeface="Arial"/>
                <a:sym typeface="Arial"/>
              </a:rPr>
              <a:t>Researchers found that it's possible to send a cleverly formed, malicious heartbeat message that tricks the computer at the other end into divulging secret information.</a:t>
            </a:r>
            <a:endParaRPr i="1">
              <a:solidFill>
                <a:schemeClr val="lt1"/>
              </a:solidFill>
              <a:latin typeface="Times New Roman"/>
              <a:ea typeface="Times New Roman"/>
              <a:cs typeface="Times New Roman"/>
              <a:sym typeface="Times New Roman"/>
            </a:endParaRPr>
          </a:p>
          <a:p>
            <a:pPr marL="228600" lvl="0" indent="-177800" algn="l" rtl="0">
              <a:lnSpc>
                <a:spcPct val="90000"/>
              </a:lnSpc>
              <a:spcBef>
                <a:spcPts val="1000"/>
              </a:spcBef>
              <a:spcAft>
                <a:spcPts val="0"/>
              </a:spcAft>
              <a:buClr>
                <a:schemeClr val="dk1"/>
              </a:buClr>
              <a:buSzPts val="1200"/>
              <a:buChar char="•"/>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Please note that in the real world, the message content, as shown above, is not the actual representation of the Heartbeat exchange.  We are picking arbitrary message content to simplify the example. The following steps describe the interaction between the client and server:</a:t>
            </a:r>
            <a:endParaRPr/>
          </a:p>
          <a:p>
            <a:pPr marL="0" lvl="0" indent="0" algn="l" rtl="0">
              <a:spcBef>
                <a:spcPts val="0"/>
              </a:spcBef>
              <a:spcAft>
                <a:spcPts val="0"/>
              </a:spcAft>
              <a:buNone/>
            </a:pPr>
            <a:endParaRPr/>
          </a:p>
          <a:p>
            <a:pPr marL="171450" lvl="0" indent="-171450" algn="l" rtl="0">
              <a:spcBef>
                <a:spcPts val="0"/>
              </a:spcBef>
              <a:spcAft>
                <a:spcPts val="0"/>
              </a:spcAft>
              <a:buClr>
                <a:schemeClr val="dk1"/>
              </a:buClr>
              <a:buSzPts val="1200"/>
              <a:buFont typeface="Arial"/>
              <a:buChar char="•"/>
            </a:pPr>
            <a:r>
              <a:rPr lang="en-US"/>
              <a:t>The client sends a message of size 5 bytes and the data content “HELLO”.  If you count the number of characters in the word “HELLO”, the number corresponds to the 5 bytes included in the message (1 byte = 1 letter).</a:t>
            </a:r>
            <a:endParaRPr/>
          </a:p>
          <a:p>
            <a:pPr marL="171450" lvl="0" indent="-95250" algn="l" rtl="0">
              <a:spcBef>
                <a:spcPts val="0"/>
              </a:spcBef>
              <a:spcAft>
                <a:spcPts val="0"/>
              </a:spcAft>
              <a:buClr>
                <a:schemeClr val="dk1"/>
              </a:buClr>
              <a:buSzPts val="1200"/>
              <a:buFont typeface="Arial"/>
              <a:buNone/>
            </a:pPr>
            <a:endParaRPr/>
          </a:p>
          <a:p>
            <a:pPr marL="171450" lvl="0" indent="-171450" algn="l" rtl="0">
              <a:spcBef>
                <a:spcPts val="0"/>
              </a:spcBef>
              <a:spcAft>
                <a:spcPts val="0"/>
              </a:spcAft>
              <a:buClr>
                <a:schemeClr val="dk1"/>
              </a:buClr>
              <a:buSzPts val="1200"/>
              <a:buFont typeface="Arial"/>
              <a:buChar char="•"/>
            </a:pPr>
            <a:r>
              <a:rPr lang="en-US"/>
              <a:t>The server receives the message content “HELLO” and stores it in its memory so it can send it back as a “Heartbeat” response. There is also additional data stored in the server’s memory from other TLS channels that the server may have established with other clients.  We represent that other data as “USERS SENS-ITIVE DATA!”.</a:t>
            </a:r>
            <a:endParaRPr/>
          </a:p>
          <a:p>
            <a:pPr marL="171450" lvl="0" indent="-95250" algn="l" rtl="0">
              <a:spcBef>
                <a:spcPts val="0"/>
              </a:spcBef>
              <a:spcAft>
                <a:spcPts val="0"/>
              </a:spcAft>
              <a:buClr>
                <a:schemeClr val="dk1"/>
              </a:buClr>
              <a:buSzPts val="1200"/>
              <a:buFont typeface="Arial"/>
              <a:buNone/>
            </a:pPr>
            <a:endParaRPr/>
          </a:p>
          <a:p>
            <a:pPr marL="171450" lvl="0" indent="-171450" algn="l" rtl="0">
              <a:spcBef>
                <a:spcPts val="0"/>
              </a:spcBef>
              <a:spcAft>
                <a:spcPts val="0"/>
              </a:spcAft>
              <a:buClr>
                <a:schemeClr val="dk1"/>
              </a:buClr>
              <a:buSzPts val="1200"/>
              <a:buFont typeface="Arial"/>
              <a:buChar char="•"/>
            </a:pPr>
            <a:r>
              <a:rPr lang="en-US"/>
              <a:t>The server then sends exactly the 5 byte message response which exactly corresponds to “HELLO” in server’s memory. The server does not leak any sensitive data from its memory.</a:t>
            </a:r>
            <a:endParaRPr/>
          </a:p>
          <a:p>
            <a:pPr marL="0" lvl="0" indent="0" algn="l" rtl="0">
              <a:spcBef>
                <a:spcPts val="0"/>
              </a:spcBef>
              <a:spcAft>
                <a:spcPts val="0"/>
              </a:spcAft>
              <a:buNone/>
            </a:pPr>
            <a:endParaRPr/>
          </a:p>
        </p:txBody>
      </p:sp>
      <p:sp>
        <p:nvSpPr>
          <p:cNvPr id="280" name="Google Shape;280;p8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29</a:t>
            </a:fld>
            <a:endParaRPr sz="1200" b="0" i="0" u="none" strike="noStrike" cap="non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0" name="Google Shape;290;p8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i="1"/>
              <a:t>The figure above illustrates a corrupt “Heartbeat” message flow where the attacker sends an incorrect size with the “HELLO” message content.</a:t>
            </a:r>
            <a:endParaRPr/>
          </a:p>
          <a:p>
            <a:pPr marL="0" lvl="0" indent="0" algn="l" rtl="0">
              <a:spcBef>
                <a:spcPts val="0"/>
              </a:spcBef>
              <a:spcAft>
                <a:spcPts val="0"/>
              </a:spcAft>
              <a:buNone/>
            </a:pPr>
            <a:endParaRPr/>
          </a:p>
          <a:p>
            <a:pPr marL="0" lvl="0" indent="0" algn="l" rtl="0">
              <a:spcBef>
                <a:spcPts val="0"/>
              </a:spcBef>
              <a:spcAft>
                <a:spcPts val="0"/>
              </a:spcAft>
              <a:buNone/>
            </a:pPr>
            <a:r>
              <a:rPr lang="en-US"/>
              <a:t>In this example, here are the three steps in the TLS channel work:</a:t>
            </a:r>
            <a:endParaRPr/>
          </a:p>
          <a:p>
            <a:pPr marL="171450" lvl="0" indent="-171450" algn="l" rtl="0">
              <a:spcBef>
                <a:spcPts val="0"/>
              </a:spcBef>
              <a:spcAft>
                <a:spcPts val="0"/>
              </a:spcAft>
              <a:buClr>
                <a:schemeClr val="dk1"/>
              </a:buClr>
              <a:buSzPts val="1200"/>
              <a:buFont typeface="Arial"/>
              <a:buChar char="•"/>
            </a:pPr>
            <a:r>
              <a:rPr lang="en-US"/>
              <a:t>The client sends a message with size 25 of bytes but the content of the message really only contains 5 bytes (“HELLO”).</a:t>
            </a:r>
            <a:endParaRPr/>
          </a:p>
          <a:p>
            <a:pPr marL="171450" lvl="0" indent="-171450" algn="l" rtl="0">
              <a:spcBef>
                <a:spcPts val="0"/>
              </a:spcBef>
              <a:spcAft>
                <a:spcPts val="0"/>
              </a:spcAft>
              <a:buClr>
                <a:schemeClr val="dk1"/>
              </a:buClr>
              <a:buSzPts val="1200"/>
              <a:buFont typeface="Arial"/>
              <a:buChar char="•"/>
            </a:pPr>
            <a:r>
              <a:rPr lang="en-US"/>
              <a:t>The server receives the message content “HELLO” and stores it in its memory so it can send it back as a “Heartbeat” response.  Just like before, there is other data stored in the server memory from other different TLS channels.</a:t>
            </a:r>
            <a:endParaRPr/>
          </a:p>
          <a:p>
            <a:pPr marL="171450" lvl="0" indent="-171450" algn="l" rtl="0">
              <a:spcBef>
                <a:spcPts val="0"/>
              </a:spcBef>
              <a:spcAft>
                <a:spcPts val="0"/>
              </a:spcAft>
              <a:buClr>
                <a:schemeClr val="dk1"/>
              </a:buClr>
              <a:buSzPts val="1200"/>
              <a:buFont typeface="Arial"/>
              <a:buChar char="•"/>
            </a:pPr>
            <a:r>
              <a:rPr lang="en-US"/>
              <a:t>The server then sends a 25 byte message response which exactly corresponds to number of characters in “HELLO” plus “USERS SENS-ITIVE DATA!” in server’s memory.</a:t>
            </a:r>
            <a:endParaRPr/>
          </a:p>
          <a:p>
            <a:pPr marL="0" lvl="0" indent="0" algn="l" rtl="0">
              <a:spcBef>
                <a:spcPts val="0"/>
              </a:spcBef>
              <a:spcAft>
                <a:spcPts val="0"/>
              </a:spcAft>
              <a:buNone/>
            </a:pPr>
            <a:endParaRPr/>
          </a:p>
          <a:p>
            <a:pPr marL="228600" lvl="0" indent="-127000" algn="l" rtl="0">
              <a:lnSpc>
                <a:spcPct val="90000"/>
              </a:lnSpc>
              <a:spcBef>
                <a:spcPts val="0"/>
              </a:spcBef>
              <a:spcAft>
                <a:spcPts val="0"/>
              </a:spcAft>
              <a:buClr>
                <a:schemeClr val="dk1"/>
              </a:buClr>
              <a:buSzPts val="1200"/>
              <a:buChar char="•"/>
            </a:pPr>
            <a:r>
              <a:rPr lang="en-US"/>
              <a:t>Malformed packet allows you to see server  memory!</a:t>
            </a:r>
            <a:endParaRPr/>
          </a:p>
          <a:p>
            <a:pPr marL="685800" lvl="1" indent="-152400" algn="l" rtl="0">
              <a:lnSpc>
                <a:spcPct val="90000"/>
              </a:lnSpc>
              <a:spcBef>
                <a:spcPts val="500"/>
              </a:spcBef>
              <a:spcAft>
                <a:spcPts val="0"/>
              </a:spcAft>
              <a:buClr>
                <a:schemeClr val="dk1"/>
              </a:buClr>
              <a:buSzPts val="1200"/>
              <a:buChar char="•"/>
            </a:pPr>
            <a:r>
              <a:rPr lang="en-US"/>
              <a:t>Passwords, keys, emails, visitor logs …..!</a:t>
            </a:r>
            <a:endParaRPr/>
          </a:p>
          <a:p>
            <a:pPr marL="228600" lvl="0" indent="-127000" algn="l" rtl="0">
              <a:lnSpc>
                <a:spcPct val="90000"/>
              </a:lnSpc>
              <a:spcBef>
                <a:spcPts val="1000"/>
              </a:spcBef>
              <a:spcAft>
                <a:spcPts val="0"/>
              </a:spcAft>
              <a:buClr>
                <a:schemeClr val="dk1"/>
              </a:buClr>
              <a:buSzPts val="1200"/>
              <a:buChar char="•"/>
            </a:pPr>
            <a:r>
              <a:rPr lang="en-US"/>
              <a:t>The attacker can ask for around 64,000 characters of plain text. And it doesn't just ask once, it can send malicious heartbeat messages over and over again, allowing the attacker to get back different fragments of the server's memory each time. </a:t>
            </a:r>
            <a:endParaRPr/>
          </a:p>
          <a:p>
            <a:pPr marL="228600" lvl="0" indent="-127000" algn="l" rtl="0">
              <a:lnSpc>
                <a:spcPct val="90000"/>
              </a:lnSpc>
              <a:spcBef>
                <a:spcPts val="1000"/>
              </a:spcBef>
              <a:spcAft>
                <a:spcPts val="0"/>
              </a:spcAft>
              <a:buClr>
                <a:schemeClr val="dk1"/>
              </a:buClr>
              <a:buSzPts val="1200"/>
              <a:buChar char="•"/>
            </a:pPr>
            <a:r>
              <a:rPr lang="en-US"/>
              <a:t>Fix: Don’t let the user tell you how much data to send back!!</a:t>
            </a:r>
            <a:endParaRPr/>
          </a:p>
          <a:p>
            <a:pPr marL="685800" lvl="1" indent="-152400" algn="l" rtl="0">
              <a:lnSpc>
                <a:spcPct val="90000"/>
              </a:lnSpc>
              <a:spcBef>
                <a:spcPts val="500"/>
              </a:spcBef>
              <a:spcAft>
                <a:spcPts val="0"/>
              </a:spcAft>
              <a:buClr>
                <a:schemeClr val="dk1"/>
              </a:buClr>
              <a:buSzPts val="1200"/>
              <a:buChar char="•"/>
            </a:pPr>
            <a:r>
              <a:rPr lang="en-US"/>
              <a:t>This is a design ﬂaw</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91" name="Google Shape;291;p8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30</a:t>
            </a:fld>
            <a:endParaRPr sz="1200" b="0" i="0" u="none" strike="noStrike" cap="non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45edbdcfe4_0_18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31</a:t>
            </a:fld>
            <a:endParaRPr sz="1200" b="0" i="0" u="none" strike="noStrike" cap="none">
              <a:solidFill>
                <a:schemeClr val="dk1"/>
              </a:solidFill>
              <a:latin typeface="Times New Roman"/>
              <a:ea typeface="Times New Roman"/>
              <a:cs typeface="Times New Roman"/>
              <a:sym typeface="Times New Roman"/>
            </a:endParaRPr>
          </a:p>
        </p:txBody>
      </p:sp>
      <p:sp>
        <p:nvSpPr>
          <p:cNvPr id="300" name="Google Shape;300;g145edbdcfe4_0_1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1" name="Google Shape;301;g145edbdcfe4_0_18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a:t>Preventing Data Theft</a:t>
            </a:r>
            <a:endParaRPr/>
          </a:p>
          <a:p>
            <a:pPr marL="457200" lvl="0" indent="-304800" algn="l" rtl="0">
              <a:spcBef>
                <a:spcPts val="0"/>
              </a:spcBef>
              <a:spcAft>
                <a:spcPts val="0"/>
              </a:spcAft>
              <a:buSzPts val="1200"/>
              <a:buChar char="●"/>
            </a:pPr>
            <a:r>
              <a:rPr lang="en-US"/>
              <a:t>Business data theft involves stealing proprietary business information</a:t>
            </a:r>
            <a:endParaRPr/>
          </a:p>
          <a:p>
            <a:pPr marL="457200" lvl="0" indent="-304800" algn="l" rtl="0">
              <a:spcBef>
                <a:spcPts val="0"/>
              </a:spcBef>
              <a:spcAft>
                <a:spcPts val="0"/>
              </a:spcAft>
              <a:buSzPts val="1200"/>
              <a:buChar char="●"/>
            </a:pPr>
            <a:r>
              <a:rPr lang="en-US"/>
              <a:t>Personal data theft involves stealing credit card numbers</a:t>
            </a:r>
            <a:endParaRPr/>
          </a:p>
          <a:p>
            <a:pPr marL="0" lvl="0" indent="0" algn="l" rtl="0">
              <a:spcBef>
                <a:spcPts val="0"/>
              </a:spcBef>
              <a:spcAft>
                <a:spcPts val="0"/>
              </a:spcAft>
              <a:buNone/>
            </a:pPr>
            <a:r>
              <a:rPr lang="en-US"/>
              <a:t>Identity theft</a:t>
            </a:r>
            <a:endParaRPr/>
          </a:p>
          <a:p>
            <a:pPr marL="457200" lvl="0" indent="-304800" algn="l" rtl="0">
              <a:spcBef>
                <a:spcPts val="0"/>
              </a:spcBef>
              <a:spcAft>
                <a:spcPts val="0"/>
              </a:spcAft>
              <a:buSzPts val="1200"/>
              <a:buChar char="●"/>
            </a:pPr>
            <a:r>
              <a:rPr lang="en-US"/>
              <a:t>Stealing another person’s personal information, usually using it for financial gain</a:t>
            </a:r>
            <a:endParaRPr/>
          </a:p>
          <a:p>
            <a:pPr marL="457200" lvl="0" indent="-304800" algn="l" rtl="0">
              <a:spcBef>
                <a:spcPts val="0"/>
              </a:spcBef>
              <a:spcAft>
                <a:spcPts val="0"/>
              </a:spcAft>
              <a:buSzPts val="1200"/>
              <a:buChar char="●"/>
            </a:pPr>
            <a:r>
              <a:rPr lang="en-US"/>
              <a:t>Example: Steal person’s SSN, Create new credit card account to charge purchases and leave them unpaid, File fraudulent tax returns</a:t>
            </a:r>
            <a:endParaRPr/>
          </a:p>
          <a:p>
            <a:pPr marL="0" lvl="0" indent="0" algn="l" rtl="0">
              <a:spcBef>
                <a:spcPts val="0"/>
              </a:spcBef>
              <a:spcAft>
                <a:spcPts val="0"/>
              </a:spcAft>
              <a:buNone/>
            </a:pPr>
            <a:r>
              <a:rPr lang="en-US"/>
              <a:t>Laws protecting electronic data privacy:</a:t>
            </a:r>
            <a:endParaRPr/>
          </a:p>
          <a:p>
            <a:pPr marL="457200" lvl="0" indent="-304800" algn="l" rtl="0">
              <a:spcBef>
                <a:spcPts val="0"/>
              </a:spcBef>
              <a:spcAft>
                <a:spcPts val="0"/>
              </a:spcAft>
              <a:buSzPts val="1200"/>
              <a:buChar char="●"/>
            </a:pPr>
            <a:r>
              <a:rPr lang="en-US" i="1"/>
              <a:t>The Health Insurance Portability and Accountability Act of 1996 (HIPAA)</a:t>
            </a:r>
            <a:endParaRPr/>
          </a:p>
          <a:p>
            <a:pPr marL="457200" lvl="0" indent="-304800" algn="l" rtl="0">
              <a:spcBef>
                <a:spcPts val="0"/>
              </a:spcBef>
              <a:spcAft>
                <a:spcPts val="0"/>
              </a:spcAft>
              <a:buSzPts val="1200"/>
              <a:buChar char="●"/>
            </a:pPr>
            <a:r>
              <a:rPr lang="en-US" i="1"/>
              <a:t>The Sarbanes-Oxley Act of 2002 (Sarbox)</a:t>
            </a:r>
            <a:endParaRPr/>
          </a:p>
          <a:p>
            <a:pPr marL="457200" lvl="0" indent="-304800" algn="l" rtl="0">
              <a:spcBef>
                <a:spcPts val="0"/>
              </a:spcBef>
              <a:spcAft>
                <a:spcPts val="0"/>
              </a:spcAft>
              <a:buSzPts val="1200"/>
              <a:buChar char="●"/>
            </a:pPr>
            <a:r>
              <a:rPr lang="en-US" i="1"/>
              <a:t>The Gramm-Leach-Bliley Act (GLBA)</a:t>
            </a:r>
            <a:endParaRPr/>
          </a:p>
          <a:p>
            <a:pPr marL="457200" lvl="0" indent="-304800" algn="l" rtl="0">
              <a:spcBef>
                <a:spcPts val="0"/>
              </a:spcBef>
              <a:spcAft>
                <a:spcPts val="0"/>
              </a:spcAft>
              <a:buSzPts val="1200"/>
              <a:buChar char="●"/>
            </a:pPr>
            <a:r>
              <a:rPr lang="en-US" i="1"/>
              <a:t>Payment Card Industry Data Security Standard (PCI DSS)</a:t>
            </a:r>
            <a:endParaRPr/>
          </a:p>
          <a:p>
            <a:pPr marL="457200" lvl="0" indent="-304800" algn="l" rtl="0">
              <a:spcBef>
                <a:spcPts val="0"/>
              </a:spcBef>
              <a:spcAft>
                <a:spcPts val="0"/>
              </a:spcAft>
              <a:buSzPts val="1200"/>
              <a:buChar char="●"/>
            </a:pPr>
            <a:r>
              <a:rPr lang="en-US" i="1"/>
              <a:t>California’s Database Security Breach Notification Act (2003)</a:t>
            </a:r>
            <a:endParaRPr i="1"/>
          </a:p>
          <a:p>
            <a:pPr marL="0" lvl="0" indent="0" algn="l" rtl="0">
              <a:spcBef>
                <a:spcPts val="0"/>
              </a:spcBef>
              <a:spcAft>
                <a:spcPts val="0"/>
              </a:spcAft>
              <a:buNone/>
            </a:pPr>
            <a:r>
              <a:rPr lang="en-US"/>
              <a:t>Post-attack clean up diverts resources away from normal activities</a:t>
            </a:r>
            <a:endParaRPr/>
          </a:p>
          <a:p>
            <a:pPr marL="457200" lvl="0" indent="-304800" algn="l" rtl="0">
              <a:spcBef>
                <a:spcPts val="0"/>
              </a:spcBef>
              <a:spcAft>
                <a:spcPts val="0"/>
              </a:spcAft>
              <a:buSzPts val="1200"/>
              <a:buChar char="●"/>
            </a:pPr>
            <a:r>
              <a:rPr lang="en-US"/>
              <a:t>Time, money, and other resources</a:t>
            </a:r>
            <a:endParaRPr/>
          </a:p>
          <a:p>
            <a:pPr marL="0" lvl="0" indent="0" algn="l" rtl="0">
              <a:lnSpc>
                <a:spcPct val="90000"/>
              </a:lnSpc>
              <a:spcBef>
                <a:spcPts val="0"/>
              </a:spcBef>
              <a:spcAft>
                <a:spcPts val="0"/>
              </a:spcAft>
              <a:buNone/>
            </a:pPr>
            <a:r>
              <a:rPr lang="en-US"/>
              <a:t>Cyberterrorism </a:t>
            </a:r>
            <a:endParaRPr/>
          </a:p>
          <a:p>
            <a:pPr marL="457200" lvl="0" indent="-317500" algn="l" rtl="0">
              <a:lnSpc>
                <a:spcPct val="90000"/>
              </a:lnSpc>
              <a:spcBef>
                <a:spcPts val="500"/>
              </a:spcBef>
              <a:spcAft>
                <a:spcPts val="0"/>
              </a:spcAft>
              <a:buSzPts val="1400"/>
              <a:buChar char="●"/>
            </a:pPr>
            <a:r>
              <a:rPr lang="en-US"/>
              <a:t>Any premeditated, politically motivated attack against information, computer systems, computer programs, and data</a:t>
            </a:r>
            <a:endParaRPr/>
          </a:p>
          <a:p>
            <a:pPr marL="457200" lvl="0" indent="-317500" algn="l" rtl="0">
              <a:lnSpc>
                <a:spcPct val="90000"/>
              </a:lnSpc>
              <a:spcBef>
                <a:spcPts val="0"/>
              </a:spcBef>
              <a:spcAft>
                <a:spcPts val="0"/>
              </a:spcAft>
              <a:buSzPts val="1400"/>
              <a:buChar char="●"/>
            </a:pPr>
            <a:r>
              <a:rPr lang="en-US"/>
              <a:t>Designed to cause panic, provoke violence, result in financial catastrophe</a:t>
            </a:r>
            <a:endParaRPr/>
          </a:p>
          <a:p>
            <a:pPr marL="457200" lvl="0" indent="-317500" algn="l" rtl="0">
              <a:lnSpc>
                <a:spcPct val="90000"/>
              </a:lnSpc>
              <a:spcBef>
                <a:spcPts val="0"/>
              </a:spcBef>
              <a:spcAft>
                <a:spcPts val="0"/>
              </a:spcAft>
              <a:buSzPts val="1400"/>
              <a:buChar char="●"/>
            </a:pPr>
            <a:r>
              <a:rPr lang="en-US"/>
              <a:t>May be directed at targets such as the banking industry, power plants, air traffic control centers, and water systems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9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32</a:t>
            </a:fld>
            <a:endParaRPr sz="1200" b="0" i="0" u="none" strike="noStrike" cap="none">
              <a:solidFill>
                <a:schemeClr val="dk1"/>
              </a:solidFill>
              <a:latin typeface="Times New Roman"/>
              <a:ea typeface="Times New Roman"/>
              <a:cs typeface="Times New Roman"/>
              <a:sym typeface="Times New Roman"/>
            </a:endParaRPr>
          </a:p>
        </p:txBody>
      </p:sp>
      <p:sp>
        <p:nvSpPr>
          <p:cNvPr id="308" name="Google Shape;308;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9" name="Google Shape;309;p9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Who Are the Attackers?</a:t>
            </a:r>
            <a:endParaRPr/>
          </a:p>
          <a:p>
            <a:pPr marL="171450" lvl="0" indent="-95250" algn="l" rtl="0">
              <a:spcBef>
                <a:spcPts val="0"/>
              </a:spcBef>
              <a:spcAft>
                <a:spcPts val="0"/>
              </a:spcAft>
              <a:buClr>
                <a:schemeClr val="dk1"/>
              </a:buClr>
              <a:buSzPts val="1200"/>
              <a:buFont typeface="Arial"/>
              <a:buNone/>
            </a:pPr>
            <a:endParaRPr/>
          </a:p>
          <a:p>
            <a:pPr marL="171450" lvl="0" indent="-171450" algn="l" rtl="0">
              <a:spcBef>
                <a:spcPts val="0"/>
              </a:spcBef>
              <a:spcAft>
                <a:spcPts val="0"/>
              </a:spcAft>
              <a:buClr>
                <a:schemeClr val="dk1"/>
              </a:buClr>
              <a:buSzPts val="1200"/>
              <a:buFont typeface="Arial"/>
              <a:buChar char="•"/>
            </a:pPr>
            <a:r>
              <a:rPr lang="en-US" i="1"/>
              <a:t>Hacker</a:t>
            </a:r>
            <a:r>
              <a:rPr lang="en-US"/>
              <a:t> - person who uses computer skills to attack computers</a:t>
            </a:r>
            <a:endParaRPr/>
          </a:p>
          <a:p>
            <a:pPr marL="171450" lvl="0" indent="-171450" algn="l" rtl="0">
              <a:spcBef>
                <a:spcPts val="0"/>
              </a:spcBef>
              <a:spcAft>
                <a:spcPts val="0"/>
              </a:spcAft>
              <a:buClr>
                <a:schemeClr val="dk1"/>
              </a:buClr>
              <a:buSzPts val="1200"/>
              <a:buFont typeface="Arial"/>
              <a:buChar char="•"/>
            </a:pPr>
            <a:r>
              <a:rPr lang="en-US" i="1"/>
              <a:t>Black hat hackers</a:t>
            </a:r>
            <a:endParaRPr/>
          </a:p>
          <a:p>
            <a:pPr marL="628650" lvl="1" indent="-171450" algn="l" rtl="0">
              <a:spcBef>
                <a:spcPts val="0"/>
              </a:spcBef>
              <a:spcAft>
                <a:spcPts val="0"/>
              </a:spcAft>
              <a:buClr>
                <a:schemeClr val="dk1"/>
              </a:buClr>
              <a:buSzPts val="1200"/>
              <a:buFont typeface="Arial"/>
              <a:buChar char="•"/>
            </a:pPr>
            <a:r>
              <a:rPr lang="en-US"/>
              <a:t>Violate computer security for personal gain and the goal is to inflict malicious damage</a:t>
            </a:r>
            <a:endParaRPr/>
          </a:p>
          <a:p>
            <a:pPr marL="171450" lvl="0" indent="-171450" algn="l" rtl="0">
              <a:spcBef>
                <a:spcPts val="0"/>
              </a:spcBef>
              <a:spcAft>
                <a:spcPts val="0"/>
              </a:spcAft>
              <a:buClr>
                <a:schemeClr val="dk1"/>
              </a:buClr>
              <a:buSzPts val="1200"/>
              <a:buFont typeface="Arial"/>
              <a:buChar char="•"/>
            </a:pPr>
            <a:r>
              <a:rPr lang="en-US" i="1"/>
              <a:t>White hat hackers</a:t>
            </a:r>
            <a:endParaRPr/>
          </a:p>
          <a:p>
            <a:pPr marL="628650" lvl="1" indent="-171450" algn="l" rtl="0">
              <a:spcBef>
                <a:spcPts val="0"/>
              </a:spcBef>
              <a:spcAft>
                <a:spcPts val="0"/>
              </a:spcAft>
              <a:buClr>
                <a:schemeClr val="dk1"/>
              </a:buClr>
              <a:buSzPts val="1200"/>
              <a:buFont typeface="Arial"/>
              <a:buChar char="•"/>
            </a:pPr>
            <a:r>
              <a:rPr lang="en-US"/>
              <a:t>Goal to expose security flaws, not to steal or corrupt data</a:t>
            </a:r>
            <a:endParaRPr/>
          </a:p>
          <a:p>
            <a:pPr marL="171450" lvl="0" indent="-171450" algn="l" rtl="0">
              <a:spcBef>
                <a:spcPts val="0"/>
              </a:spcBef>
              <a:spcAft>
                <a:spcPts val="0"/>
              </a:spcAft>
              <a:buClr>
                <a:schemeClr val="dk1"/>
              </a:buClr>
              <a:buSzPts val="1200"/>
              <a:buFont typeface="Arial"/>
              <a:buChar char="•"/>
            </a:pPr>
            <a:r>
              <a:rPr lang="en-US" i="1"/>
              <a:t>Gray hat hackers</a:t>
            </a:r>
            <a:endParaRPr/>
          </a:p>
          <a:p>
            <a:pPr marL="628650" lvl="1" indent="-171450" algn="l" rtl="0">
              <a:spcBef>
                <a:spcPts val="0"/>
              </a:spcBef>
              <a:spcAft>
                <a:spcPts val="0"/>
              </a:spcAft>
              <a:buClr>
                <a:schemeClr val="dk1"/>
              </a:buClr>
              <a:buSzPts val="1200"/>
              <a:buFont typeface="Arial"/>
              <a:buChar char="•"/>
            </a:pPr>
            <a:r>
              <a:rPr lang="en-US"/>
              <a:t>Goal is to break into a system without owner’s permission, but not for their own advantage</a:t>
            </a: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5" name="Google Shape;85;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u="sng" dirty="0">
                <a:solidFill>
                  <a:schemeClr val="hlink"/>
                </a:solidFill>
                <a:latin typeface="Times New Roman"/>
                <a:ea typeface="Times New Roman"/>
                <a:cs typeface="Times New Roman"/>
                <a:sym typeface="Times New Roman"/>
                <a:hlinkClick r:id="rId3"/>
              </a:rPr>
              <a:t>https://sonitrolsecurity.com/how-the-archaeological-periods-relate-to-security/</a:t>
            </a:r>
            <a:endParaRPr dirty="0">
              <a:latin typeface="Times New Roman"/>
              <a:ea typeface="Times New Roman"/>
              <a:cs typeface="Times New Roman"/>
              <a:sym typeface="Times New Roman"/>
            </a:endParaRPr>
          </a:p>
          <a:p>
            <a:pPr marL="0" lvl="0" indent="0" algn="l" rtl="0">
              <a:spcBef>
                <a:spcPts val="0"/>
              </a:spcBef>
              <a:spcAft>
                <a:spcPts val="0"/>
              </a:spcAft>
              <a:buNone/>
            </a:pPr>
            <a:r>
              <a:rPr lang="en-US" dirty="0" err="1">
                <a:latin typeface="Times New Roman"/>
                <a:ea typeface="Times New Roman"/>
                <a:cs typeface="Times New Roman"/>
                <a:sym typeface="Times New Roman"/>
              </a:rPr>
              <a:t>Maslows</a:t>
            </a:r>
            <a:r>
              <a:rPr lang="en-US" dirty="0">
                <a:latin typeface="Times New Roman"/>
                <a:ea typeface="Times New Roman"/>
                <a:cs typeface="Times New Roman"/>
                <a:sym typeface="Times New Roman"/>
              </a:rPr>
              <a:t> hierarchy of needs</a:t>
            </a:r>
            <a:endParaRPr dirty="0">
              <a:latin typeface="Times New Roman"/>
              <a:ea typeface="Times New Roman"/>
              <a:cs typeface="Times New Roman"/>
              <a:sym typeface="Times New Roman"/>
            </a:endParaRPr>
          </a:p>
        </p:txBody>
      </p:sp>
      <p:sp>
        <p:nvSpPr>
          <p:cNvPr id="86" name="Google Shape;86;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6</a:t>
            </a:fld>
            <a:endParaRPr sz="1200" b="0" i="0" u="none" strike="noStrike" cap="non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9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33</a:t>
            </a:fld>
            <a:endParaRPr sz="1200" b="0" i="0" u="none" strike="noStrike" cap="none">
              <a:solidFill>
                <a:schemeClr val="dk1"/>
              </a:solidFill>
              <a:latin typeface="Times New Roman"/>
              <a:ea typeface="Times New Roman"/>
              <a:cs typeface="Times New Roman"/>
              <a:sym typeface="Times New Roman"/>
            </a:endParaRPr>
          </a:p>
        </p:txBody>
      </p:sp>
      <p:sp>
        <p:nvSpPr>
          <p:cNvPr id="316" name="Google Shape;316;p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7" name="Google Shape;317;p9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a:t>Cybercriminals</a:t>
            </a:r>
            <a:endParaRPr/>
          </a:p>
          <a:p>
            <a:pPr marL="171450" lvl="0" indent="-95250" algn="l" rtl="0">
              <a:spcBef>
                <a:spcPts val="0"/>
              </a:spcBef>
              <a:spcAft>
                <a:spcPts val="0"/>
              </a:spcAft>
              <a:buClr>
                <a:schemeClr val="dk1"/>
              </a:buClr>
              <a:buSzPts val="1200"/>
              <a:buFont typeface="Arial"/>
              <a:buNone/>
            </a:pPr>
            <a:endParaRPr/>
          </a:p>
          <a:p>
            <a:pPr marL="171450" lvl="0" indent="-171450" algn="l" rtl="0">
              <a:spcBef>
                <a:spcPts val="0"/>
              </a:spcBef>
              <a:spcAft>
                <a:spcPts val="0"/>
              </a:spcAft>
              <a:buClr>
                <a:schemeClr val="dk1"/>
              </a:buClr>
              <a:buSzPts val="1200"/>
              <a:buChar char="•"/>
            </a:pPr>
            <a:r>
              <a:rPr lang="en-US"/>
              <a:t>A network of attackers, identity thieves, spammers, financial fraudsters</a:t>
            </a:r>
            <a:endParaRPr/>
          </a:p>
          <a:p>
            <a:pPr marL="628650" lvl="1" indent="-171450" algn="l" rtl="0">
              <a:spcBef>
                <a:spcPts val="0"/>
              </a:spcBef>
              <a:spcAft>
                <a:spcPts val="0"/>
              </a:spcAft>
              <a:buClr>
                <a:schemeClr val="dk1"/>
              </a:buClr>
              <a:buSzPts val="1200"/>
              <a:buChar char="•"/>
            </a:pPr>
            <a:r>
              <a:rPr lang="en-US"/>
              <a:t>More highly motivated</a:t>
            </a:r>
            <a:endParaRPr/>
          </a:p>
          <a:p>
            <a:pPr marL="628650" lvl="1" indent="-171450" algn="l" rtl="0">
              <a:spcBef>
                <a:spcPts val="0"/>
              </a:spcBef>
              <a:spcAft>
                <a:spcPts val="0"/>
              </a:spcAft>
              <a:buClr>
                <a:schemeClr val="dk1"/>
              </a:buClr>
              <a:buSzPts val="1200"/>
              <a:buChar char="•"/>
            </a:pPr>
            <a:r>
              <a:rPr lang="en-US"/>
              <a:t>Willing to take more risk</a:t>
            </a:r>
            <a:endParaRPr/>
          </a:p>
          <a:p>
            <a:pPr marL="628650" lvl="1" indent="-171450" algn="l" rtl="0">
              <a:spcBef>
                <a:spcPts val="0"/>
              </a:spcBef>
              <a:spcAft>
                <a:spcPts val="0"/>
              </a:spcAft>
              <a:buClr>
                <a:schemeClr val="dk1"/>
              </a:buClr>
              <a:buSzPts val="1200"/>
              <a:buChar char="•"/>
            </a:pPr>
            <a:r>
              <a:rPr lang="en-US"/>
              <a:t>Well-funded</a:t>
            </a:r>
            <a:endParaRPr/>
          </a:p>
          <a:p>
            <a:pPr marL="628650" lvl="1" indent="-171450" algn="l" rtl="0">
              <a:spcBef>
                <a:spcPts val="0"/>
              </a:spcBef>
              <a:spcAft>
                <a:spcPts val="0"/>
              </a:spcAft>
              <a:buClr>
                <a:schemeClr val="dk1"/>
              </a:buClr>
              <a:buSzPts val="1200"/>
              <a:buChar char="•"/>
            </a:pPr>
            <a:r>
              <a:rPr lang="en-US"/>
              <a:t>More tenacious</a:t>
            </a:r>
            <a:endParaRPr/>
          </a:p>
          <a:p>
            <a:pPr marL="171450" lvl="0" indent="-171450" algn="l" rtl="0">
              <a:spcBef>
                <a:spcPts val="0"/>
              </a:spcBef>
              <a:spcAft>
                <a:spcPts val="0"/>
              </a:spcAft>
              <a:buClr>
                <a:schemeClr val="dk1"/>
              </a:buClr>
              <a:buSzPts val="1200"/>
              <a:buChar char="•"/>
            </a:pPr>
            <a:r>
              <a:rPr lang="en-US"/>
              <a:t>The goal of a cybercriminal is financial gain</a:t>
            </a:r>
            <a:endParaRPr/>
          </a:p>
          <a:p>
            <a:pPr marL="171450" lvl="0" indent="-171450" algn="l" rtl="0">
              <a:spcBef>
                <a:spcPts val="0"/>
              </a:spcBef>
              <a:spcAft>
                <a:spcPts val="0"/>
              </a:spcAft>
              <a:buClr>
                <a:schemeClr val="dk1"/>
              </a:buClr>
              <a:buSzPts val="1200"/>
              <a:buChar char="•"/>
            </a:pPr>
            <a:r>
              <a:rPr lang="en-US" b="1"/>
              <a:t>Cybercrime</a:t>
            </a:r>
            <a:r>
              <a:rPr lang="en-US"/>
              <a:t> - targeted attacks against financial networks and the theft of personal information</a:t>
            </a:r>
            <a:endParaRPr/>
          </a:p>
          <a:p>
            <a:pPr marL="171450" lvl="0" indent="-171450" algn="l" rtl="0">
              <a:spcBef>
                <a:spcPts val="0"/>
              </a:spcBef>
              <a:spcAft>
                <a:spcPts val="0"/>
              </a:spcAft>
              <a:buClr>
                <a:schemeClr val="dk1"/>
              </a:buClr>
              <a:buSzPts val="1200"/>
              <a:buChar char="•"/>
            </a:pPr>
            <a:r>
              <a:rPr lang="en-US"/>
              <a:t>Financial cybercrime is divided into two categories:</a:t>
            </a:r>
            <a:endParaRPr/>
          </a:p>
          <a:p>
            <a:pPr marL="628650" lvl="1" indent="-171450" algn="l" rtl="0">
              <a:spcBef>
                <a:spcPts val="0"/>
              </a:spcBef>
              <a:spcAft>
                <a:spcPts val="0"/>
              </a:spcAft>
              <a:buClr>
                <a:schemeClr val="dk1"/>
              </a:buClr>
              <a:buSzPts val="1200"/>
              <a:buChar char="•"/>
            </a:pPr>
            <a:r>
              <a:rPr lang="en-US"/>
              <a:t>Individuals and businesses</a:t>
            </a:r>
            <a:endParaRPr/>
          </a:p>
          <a:p>
            <a:pPr marL="1085850" lvl="2" indent="-171450" algn="l" rtl="0">
              <a:spcBef>
                <a:spcPts val="0"/>
              </a:spcBef>
              <a:spcAft>
                <a:spcPts val="0"/>
              </a:spcAft>
              <a:buClr>
                <a:schemeClr val="dk1"/>
              </a:buClr>
              <a:buSzPts val="1200"/>
              <a:buChar char="•"/>
            </a:pPr>
            <a:r>
              <a:rPr lang="en-US"/>
              <a:t>Use stolen data, credit card numbers, online financial account information, or Social Security numbers to profit from victims</a:t>
            </a:r>
            <a:endParaRPr/>
          </a:p>
          <a:p>
            <a:pPr marL="628650" lvl="1" indent="-171450" algn="l" rtl="0">
              <a:spcBef>
                <a:spcPts val="0"/>
              </a:spcBef>
              <a:spcAft>
                <a:spcPts val="0"/>
              </a:spcAft>
              <a:buClr>
                <a:schemeClr val="dk1"/>
              </a:buClr>
              <a:buSzPts val="1200"/>
              <a:buChar char="•"/>
            </a:pPr>
            <a:r>
              <a:rPr lang="en-US"/>
              <a:t>Businesses and governments</a:t>
            </a:r>
            <a:endParaRPr/>
          </a:p>
          <a:p>
            <a:pPr marL="1085850" lvl="2" indent="-171450" algn="l" rtl="0">
              <a:spcBef>
                <a:spcPts val="0"/>
              </a:spcBef>
              <a:spcAft>
                <a:spcPts val="0"/>
              </a:spcAft>
              <a:buClr>
                <a:schemeClr val="dk1"/>
              </a:buClr>
              <a:buSzPts val="1200"/>
              <a:buChar char="•"/>
            </a:pPr>
            <a:r>
              <a:rPr lang="en-US"/>
              <a:t>Attempt to steal research on a new product so they can sell it to an unscrupulous foreign supplier</a:t>
            </a:r>
            <a:endParaRPr/>
          </a:p>
          <a:p>
            <a:pPr marL="171450" lvl="0" indent="-171450" algn="l" rtl="0">
              <a:spcBef>
                <a:spcPts val="0"/>
              </a:spcBef>
              <a:spcAft>
                <a:spcPts val="0"/>
              </a:spcAft>
              <a:buClr>
                <a:schemeClr val="dk1"/>
              </a:buClr>
              <a:buSzPts val="1200"/>
              <a:buChar char="•"/>
            </a:pPr>
            <a:r>
              <a:rPr lang="en-US" b="1"/>
              <a:t>Advanced Persistent Threat (APT) </a:t>
            </a:r>
            <a:r>
              <a:rPr lang="en-US"/>
              <a:t>- multiyear intrusion campaign that targets highly sensitive economic, proprietary, or national security information</a:t>
            </a:r>
            <a:endParaRPr/>
          </a:p>
          <a:p>
            <a:pPr marL="0" lvl="0" indent="0" algn="l" rtl="0">
              <a:spcBef>
                <a:spcPts val="0"/>
              </a:spcBef>
              <a:spcAft>
                <a:spcPts val="0"/>
              </a:spcAft>
              <a:buNone/>
            </a:pPr>
            <a:r>
              <a:rPr lang="en-US"/>
              <a:t>Script Kiddies</a:t>
            </a:r>
            <a:endParaRPr/>
          </a:p>
          <a:p>
            <a:pPr marL="171450" lvl="0" indent="-95250" algn="l" rtl="0">
              <a:spcBef>
                <a:spcPts val="0"/>
              </a:spcBef>
              <a:spcAft>
                <a:spcPts val="0"/>
              </a:spcAft>
              <a:buNone/>
            </a:pPr>
            <a:endParaRPr/>
          </a:p>
          <a:p>
            <a:pPr marL="171450" lvl="0" indent="-171450" algn="l" rtl="0">
              <a:spcBef>
                <a:spcPts val="0"/>
              </a:spcBef>
              <a:spcAft>
                <a:spcPts val="0"/>
              </a:spcAft>
              <a:buClr>
                <a:schemeClr val="dk1"/>
              </a:buClr>
              <a:buSzPts val="1200"/>
              <a:buChar char="•"/>
            </a:pPr>
            <a:r>
              <a:rPr lang="en-US" b="1"/>
              <a:t>Script kiddies </a:t>
            </a:r>
            <a:r>
              <a:rPr lang="en-US"/>
              <a:t>- individuals who want to attack computers yet they lack the knowledge of computers and network needed to do so</a:t>
            </a:r>
            <a:endParaRPr/>
          </a:p>
          <a:p>
            <a:pPr marL="171450" lvl="0" indent="-171450" algn="l" rtl="0">
              <a:spcBef>
                <a:spcPts val="0"/>
              </a:spcBef>
              <a:spcAft>
                <a:spcPts val="0"/>
              </a:spcAft>
              <a:buClr>
                <a:schemeClr val="dk1"/>
              </a:buClr>
              <a:buSzPts val="1200"/>
              <a:buChar char="•"/>
            </a:pPr>
            <a:r>
              <a:rPr lang="en-US"/>
              <a:t>They download automated hacking software (scripts) from websites</a:t>
            </a:r>
            <a:endParaRPr/>
          </a:p>
          <a:p>
            <a:pPr marL="171450" lvl="0" indent="-171450" algn="l" rtl="0">
              <a:spcBef>
                <a:spcPts val="0"/>
              </a:spcBef>
              <a:spcAft>
                <a:spcPts val="0"/>
              </a:spcAft>
              <a:buClr>
                <a:schemeClr val="dk1"/>
              </a:buClr>
              <a:buSzPts val="1200"/>
              <a:buChar char="•"/>
            </a:pPr>
            <a:r>
              <a:rPr lang="en-US"/>
              <a:t>Over 40 percent of attacks require low or no skills</a:t>
            </a:r>
            <a:endParaRPr/>
          </a:p>
          <a:p>
            <a:pPr marL="171450" lvl="0" indent="-171450" algn="l" rtl="0">
              <a:spcBef>
                <a:spcPts val="0"/>
              </a:spcBef>
              <a:spcAft>
                <a:spcPts val="0"/>
              </a:spcAft>
              <a:buClr>
                <a:schemeClr val="dk1"/>
              </a:buClr>
              <a:buSzPts val="1200"/>
              <a:buChar char="•"/>
            </a:pPr>
            <a:r>
              <a:rPr lang="en-US" b="1"/>
              <a:t>Exploit kits </a:t>
            </a:r>
            <a:r>
              <a:rPr lang="en-US"/>
              <a:t>- automated attack package that can be used without an advanced knowledge of computers</a:t>
            </a:r>
            <a:endParaRPr/>
          </a:p>
          <a:p>
            <a:pPr marL="628650" lvl="1" indent="-171450" algn="l" rtl="0">
              <a:spcBef>
                <a:spcPts val="0"/>
              </a:spcBef>
              <a:spcAft>
                <a:spcPts val="0"/>
              </a:spcAft>
              <a:buClr>
                <a:schemeClr val="dk1"/>
              </a:buClr>
              <a:buSzPts val="1200"/>
              <a:buChar char="•"/>
            </a:pPr>
            <a:r>
              <a:rPr lang="en-US"/>
              <a:t>Script kiddies either rent or purchase them</a:t>
            </a:r>
            <a:endParaRPr/>
          </a:p>
          <a:p>
            <a:pPr marL="457200" lvl="1" indent="-76200" algn="l" rtl="0">
              <a:lnSpc>
                <a:spcPct val="90000"/>
              </a:lnSpc>
              <a:spcBef>
                <a:spcPts val="0"/>
              </a:spcBef>
              <a:spcAft>
                <a:spcPts val="0"/>
              </a:spcAft>
              <a:buClr>
                <a:schemeClr val="dk1"/>
              </a:buClr>
              <a:buSzPts val="1200"/>
              <a:buChar char="•"/>
            </a:pPr>
            <a:r>
              <a:rPr lang="en-US"/>
              <a:t>Traditional Motives</a:t>
            </a:r>
            <a:endParaRPr/>
          </a:p>
          <a:p>
            <a:pPr marL="914400" lvl="2" indent="0" algn="l" rtl="0">
              <a:lnSpc>
                <a:spcPct val="90000"/>
              </a:lnSpc>
              <a:spcBef>
                <a:spcPts val="500"/>
              </a:spcBef>
              <a:spcAft>
                <a:spcPts val="0"/>
              </a:spcAft>
              <a:buClr>
                <a:schemeClr val="dk1"/>
              </a:buClr>
              <a:buSzPts val="1200"/>
              <a:buNone/>
            </a:pPr>
            <a:r>
              <a:rPr lang="en-US"/>
              <a:t>Motivated by thrill, validation of skills, sense of power</a:t>
            </a:r>
            <a:endParaRPr/>
          </a:p>
          <a:p>
            <a:pPr marL="914400" lvl="2" indent="0" algn="l" rtl="0">
              <a:lnSpc>
                <a:spcPct val="90000"/>
              </a:lnSpc>
              <a:spcBef>
                <a:spcPts val="500"/>
              </a:spcBef>
              <a:spcAft>
                <a:spcPts val="0"/>
              </a:spcAft>
              <a:buClr>
                <a:schemeClr val="dk1"/>
              </a:buClr>
              <a:buSzPts val="1200"/>
              <a:buNone/>
            </a:pPr>
            <a:r>
              <a:rPr lang="en-US"/>
              <a:t>Motivated to increase reputation among other hackers</a:t>
            </a:r>
            <a:endParaRPr/>
          </a:p>
          <a:p>
            <a:pPr marL="914400" lvl="2" indent="0" algn="l" rtl="0">
              <a:lnSpc>
                <a:spcPct val="90000"/>
              </a:lnSpc>
              <a:spcBef>
                <a:spcPts val="500"/>
              </a:spcBef>
              <a:spcAft>
                <a:spcPts val="0"/>
              </a:spcAft>
              <a:buClr>
                <a:schemeClr val="dk1"/>
              </a:buClr>
              <a:buSzPts val="1200"/>
              <a:buNone/>
            </a:pPr>
            <a:r>
              <a:rPr lang="en-US"/>
              <a:t>Often do damage as a byproduct</a:t>
            </a:r>
            <a:endParaRPr/>
          </a:p>
          <a:p>
            <a:pPr marL="914400" lvl="2" indent="0" algn="l" rtl="0">
              <a:lnSpc>
                <a:spcPct val="90000"/>
              </a:lnSpc>
              <a:spcBef>
                <a:spcPts val="500"/>
              </a:spcBef>
              <a:spcAft>
                <a:spcPts val="0"/>
              </a:spcAft>
              <a:buClr>
                <a:schemeClr val="dk1"/>
              </a:buClr>
              <a:buSzPts val="1200"/>
              <a:buNone/>
            </a:pPr>
            <a:r>
              <a:rPr lang="en-US"/>
              <a:t>Often engage in petty crime</a:t>
            </a:r>
            <a:endParaRPr/>
          </a:p>
          <a:p>
            <a:pPr marL="685800" lvl="0" indent="-76200" algn="l" rtl="0">
              <a:lnSpc>
                <a:spcPct val="90000"/>
              </a:lnSpc>
              <a:spcBef>
                <a:spcPts val="500"/>
              </a:spcBef>
              <a:spcAft>
                <a:spcPts val="0"/>
              </a:spcAft>
              <a:buNone/>
            </a:pPr>
            <a:endParaRPr/>
          </a:p>
          <a:p>
            <a:pPr marL="228600" lvl="0" indent="-50800" algn="l" rtl="0">
              <a:lnSpc>
                <a:spcPct val="90000"/>
              </a:lnSpc>
              <a:spcBef>
                <a:spcPts val="1000"/>
              </a:spcBef>
              <a:spcAft>
                <a:spcPts val="0"/>
              </a:spcAft>
              <a:buNone/>
            </a:pPr>
            <a:endParaRPr/>
          </a:p>
          <a:p>
            <a:pPr marL="628650" lvl="1" indent="-171450" algn="l" rtl="0">
              <a:spcBef>
                <a:spcPts val="0"/>
              </a:spcBef>
              <a:spcAft>
                <a:spcPts val="0"/>
              </a:spcAft>
              <a:buClr>
                <a:schemeClr val="dk1"/>
              </a:buClr>
              <a:buSzPts val="1200"/>
              <a:buChar char="•"/>
            </a:pPr>
            <a:endParaRPr/>
          </a:p>
          <a:p>
            <a:pPr marL="0" lvl="0" indent="0" algn="l" rtl="0">
              <a:spcBef>
                <a:spcPts val="0"/>
              </a:spcBef>
              <a:spcAft>
                <a:spcPts val="0"/>
              </a:spcAft>
              <a:buNone/>
            </a:pPr>
            <a:r>
              <a:rPr lang="en-US"/>
              <a:t>Brokers</a:t>
            </a:r>
            <a:endParaRPr/>
          </a:p>
          <a:p>
            <a:pPr marL="171450" lvl="0" indent="-95250" algn="l" rtl="0">
              <a:spcBef>
                <a:spcPts val="0"/>
              </a:spcBef>
              <a:spcAft>
                <a:spcPts val="0"/>
              </a:spcAft>
              <a:buNone/>
            </a:pPr>
            <a:endParaRPr/>
          </a:p>
          <a:p>
            <a:pPr marL="171450" lvl="0" indent="-171450" algn="l" rtl="0">
              <a:spcBef>
                <a:spcPts val="0"/>
              </a:spcBef>
              <a:spcAft>
                <a:spcPts val="0"/>
              </a:spcAft>
              <a:buClr>
                <a:schemeClr val="dk1"/>
              </a:buClr>
              <a:buSzPts val="1200"/>
              <a:buChar char="•"/>
            </a:pPr>
            <a:r>
              <a:rPr lang="en-US" b="1"/>
              <a:t>Brokers</a:t>
            </a:r>
            <a:r>
              <a:rPr lang="en-US"/>
              <a:t> - attackers who sell knowledge of a vulnerability to other attackers or governments</a:t>
            </a:r>
            <a:endParaRPr/>
          </a:p>
          <a:p>
            <a:pPr marL="171450" lvl="0" indent="-171450" algn="l" rtl="0">
              <a:spcBef>
                <a:spcPts val="0"/>
              </a:spcBef>
              <a:spcAft>
                <a:spcPts val="0"/>
              </a:spcAft>
              <a:buClr>
                <a:schemeClr val="dk1"/>
              </a:buClr>
              <a:buSzPts val="1200"/>
              <a:buChar char="•"/>
            </a:pPr>
            <a:r>
              <a:rPr lang="en-US"/>
              <a:t>Often hired by the vendor to uncover vulnerabilities</a:t>
            </a:r>
            <a:endParaRPr/>
          </a:p>
          <a:p>
            <a:pPr marL="628650" lvl="1" indent="-171450" algn="l" rtl="0">
              <a:spcBef>
                <a:spcPts val="0"/>
              </a:spcBef>
              <a:spcAft>
                <a:spcPts val="0"/>
              </a:spcAft>
              <a:buClr>
                <a:schemeClr val="dk1"/>
              </a:buClr>
              <a:buSzPts val="1200"/>
              <a:buChar char="•"/>
            </a:pPr>
            <a:r>
              <a:rPr lang="en-US"/>
              <a:t>Instead they do not report it to the vendor but sell the information about the vulnerabilities to the highest bidder</a:t>
            </a:r>
            <a:endParaRPr/>
          </a:p>
          <a:p>
            <a:pPr marL="457200" lvl="1" indent="-76200" algn="l" rtl="0">
              <a:lnSpc>
                <a:spcPct val="90000"/>
              </a:lnSpc>
              <a:spcBef>
                <a:spcPts val="0"/>
              </a:spcBef>
              <a:spcAft>
                <a:spcPts val="0"/>
              </a:spcAft>
              <a:buClr>
                <a:schemeClr val="dk1"/>
              </a:buClr>
              <a:buSzPts val="1200"/>
              <a:buChar char="•"/>
            </a:pPr>
            <a:r>
              <a:rPr lang="en-US"/>
              <a:t>Employees, contractors, and business partners</a:t>
            </a:r>
            <a:endParaRPr/>
          </a:p>
          <a:p>
            <a:pPr marL="457200" lvl="1" indent="-76200" algn="l" rtl="0">
              <a:lnSpc>
                <a:spcPct val="90000"/>
              </a:lnSpc>
              <a:spcBef>
                <a:spcPts val="1000"/>
              </a:spcBef>
              <a:spcAft>
                <a:spcPts val="0"/>
              </a:spcAft>
              <a:buClr>
                <a:schemeClr val="dk1"/>
              </a:buClr>
              <a:buSzPts val="1200"/>
              <a:buChar char="•"/>
            </a:pPr>
            <a:r>
              <a:rPr lang="en-US"/>
              <a:t>Over 48 percent of breaches attributed to insiders</a:t>
            </a:r>
            <a:endParaRPr/>
          </a:p>
          <a:p>
            <a:pPr marL="457200" lvl="1" indent="-76200" algn="l" rtl="0">
              <a:lnSpc>
                <a:spcPct val="90000"/>
              </a:lnSpc>
              <a:spcBef>
                <a:spcPts val="1000"/>
              </a:spcBef>
              <a:spcAft>
                <a:spcPts val="0"/>
              </a:spcAft>
              <a:buClr>
                <a:schemeClr val="dk1"/>
              </a:buClr>
              <a:buSzPts val="1200"/>
              <a:buChar char="•"/>
            </a:pPr>
            <a:r>
              <a:rPr lang="en-US"/>
              <a:t>Examples of insider attacks:</a:t>
            </a:r>
            <a:endParaRPr/>
          </a:p>
          <a:p>
            <a:pPr marL="914400" lvl="2" indent="0" algn="l" rtl="0">
              <a:lnSpc>
                <a:spcPct val="90000"/>
              </a:lnSpc>
              <a:spcBef>
                <a:spcPts val="500"/>
              </a:spcBef>
              <a:spcAft>
                <a:spcPts val="0"/>
              </a:spcAft>
              <a:buClr>
                <a:schemeClr val="dk1"/>
              </a:buClr>
              <a:buSzPts val="1200"/>
              <a:buNone/>
            </a:pPr>
            <a:r>
              <a:rPr lang="en-US"/>
              <a:t>Health care worker may publicize celebrities’ health records</a:t>
            </a:r>
            <a:endParaRPr/>
          </a:p>
          <a:p>
            <a:pPr marL="1371600" lvl="3" indent="0" algn="l" rtl="0">
              <a:lnSpc>
                <a:spcPct val="90000"/>
              </a:lnSpc>
              <a:spcBef>
                <a:spcPts val="500"/>
              </a:spcBef>
              <a:spcAft>
                <a:spcPts val="0"/>
              </a:spcAft>
              <a:buClr>
                <a:schemeClr val="dk1"/>
              </a:buClr>
              <a:buSzPts val="1200"/>
              <a:buNone/>
            </a:pPr>
            <a:r>
              <a:rPr lang="en-US"/>
              <a:t>Disgruntled over upcoming job termination</a:t>
            </a:r>
            <a:endParaRPr/>
          </a:p>
          <a:p>
            <a:pPr marL="914400" lvl="2" indent="0" algn="l" rtl="0">
              <a:lnSpc>
                <a:spcPct val="90000"/>
              </a:lnSpc>
              <a:spcBef>
                <a:spcPts val="500"/>
              </a:spcBef>
              <a:spcAft>
                <a:spcPts val="0"/>
              </a:spcAft>
              <a:buClr>
                <a:schemeClr val="dk1"/>
              </a:buClr>
              <a:buSzPts val="1200"/>
              <a:buNone/>
            </a:pPr>
            <a:r>
              <a:rPr lang="en-US"/>
              <a:t>Stock trader might conceal losses through fake transactions</a:t>
            </a:r>
            <a:endParaRPr/>
          </a:p>
          <a:p>
            <a:pPr marL="914400" lvl="2" indent="0" algn="l" rtl="0">
              <a:lnSpc>
                <a:spcPct val="90000"/>
              </a:lnSpc>
              <a:spcBef>
                <a:spcPts val="500"/>
              </a:spcBef>
              <a:spcAft>
                <a:spcPts val="0"/>
              </a:spcAft>
              <a:buClr>
                <a:schemeClr val="dk1"/>
              </a:buClr>
              <a:buSzPts val="1200"/>
              <a:buNone/>
            </a:pPr>
            <a:r>
              <a:rPr lang="en-US"/>
              <a:t>Employees may be bribed or coerced into stealing data before moving to a new job</a:t>
            </a:r>
            <a:endParaRPr/>
          </a:p>
          <a:p>
            <a:pPr marL="0" lvl="0" indent="-76200" algn="l" rtl="0">
              <a:spcBef>
                <a:spcPts val="0"/>
              </a:spcBef>
              <a:spcAft>
                <a:spcPts val="0"/>
              </a:spcAft>
              <a:buClr>
                <a:schemeClr val="dk1"/>
              </a:buClr>
              <a:buSzPts val="1200"/>
              <a:buChar char="•"/>
            </a:pPr>
            <a:r>
              <a:rPr lang="en-US" b="1"/>
              <a:t>Cyberterrorists </a:t>
            </a:r>
            <a:r>
              <a:rPr lang="en-US"/>
              <a:t>- an attacker whose motivation may be ideological or for the sake of principles or beliefs</a:t>
            </a:r>
            <a:endParaRPr/>
          </a:p>
          <a:p>
            <a:pPr marL="457200" lvl="1" indent="-76200" algn="l" rtl="0">
              <a:spcBef>
                <a:spcPts val="0"/>
              </a:spcBef>
              <a:spcAft>
                <a:spcPts val="0"/>
              </a:spcAft>
              <a:buClr>
                <a:schemeClr val="dk1"/>
              </a:buClr>
              <a:buSzPts val="1200"/>
              <a:buChar char="•"/>
            </a:pPr>
            <a:r>
              <a:rPr lang="en-US"/>
              <a:t>Almost impossible to predict when or where the attack may occur</a:t>
            </a:r>
            <a:endParaRPr/>
          </a:p>
          <a:p>
            <a:pPr marL="0" lvl="0" indent="-76200" algn="l" rtl="0">
              <a:spcBef>
                <a:spcPts val="0"/>
              </a:spcBef>
              <a:spcAft>
                <a:spcPts val="0"/>
              </a:spcAft>
              <a:buClr>
                <a:schemeClr val="dk1"/>
              </a:buClr>
              <a:buSzPts val="1200"/>
              <a:buChar char="•"/>
            </a:pPr>
            <a:r>
              <a:rPr lang="en-US"/>
              <a:t>Targets may include:</a:t>
            </a:r>
            <a:endParaRPr/>
          </a:p>
          <a:p>
            <a:pPr marL="457200" lvl="1" indent="-76200" algn="l" rtl="0">
              <a:spcBef>
                <a:spcPts val="0"/>
              </a:spcBef>
              <a:spcAft>
                <a:spcPts val="0"/>
              </a:spcAft>
              <a:buClr>
                <a:schemeClr val="dk1"/>
              </a:buClr>
              <a:buSzPts val="1200"/>
              <a:buChar char="•"/>
            </a:pPr>
            <a:r>
              <a:rPr lang="en-US"/>
              <a:t>A small group of computers or networks that can affect the largest number of users </a:t>
            </a:r>
            <a:endParaRPr/>
          </a:p>
          <a:p>
            <a:pPr marL="0" lvl="0" indent="-76200" algn="l" rtl="0">
              <a:spcBef>
                <a:spcPts val="0"/>
              </a:spcBef>
              <a:spcAft>
                <a:spcPts val="0"/>
              </a:spcAft>
              <a:buClr>
                <a:schemeClr val="dk1"/>
              </a:buClr>
              <a:buSzPts val="1200"/>
              <a:buChar char="•"/>
            </a:pPr>
            <a:r>
              <a:rPr lang="en-US"/>
              <a:t>Example: </a:t>
            </a:r>
            <a:endParaRPr/>
          </a:p>
          <a:p>
            <a:pPr marL="457200" lvl="1" indent="-76200" algn="l" rtl="0">
              <a:spcBef>
                <a:spcPts val="0"/>
              </a:spcBef>
              <a:spcAft>
                <a:spcPts val="0"/>
              </a:spcAft>
              <a:buClr>
                <a:schemeClr val="dk1"/>
              </a:buClr>
              <a:buSzPts val="1200"/>
              <a:buChar char="•"/>
            </a:pPr>
            <a:r>
              <a:rPr lang="en-US"/>
              <a:t>Computers that control the electrical power grid of a state or region</a:t>
            </a:r>
            <a:endParaRPr/>
          </a:p>
          <a:p>
            <a:pPr marL="0" lvl="0" indent="0" algn="l" rtl="0">
              <a:spcBef>
                <a:spcPts val="0"/>
              </a:spcBef>
              <a:spcAft>
                <a:spcPts val="0"/>
              </a:spcAft>
              <a:buNone/>
            </a:pPr>
            <a:r>
              <a:rPr lang="en-US"/>
              <a:t>Hactivists</a:t>
            </a:r>
            <a:endParaRPr/>
          </a:p>
          <a:p>
            <a:pPr marL="171450" lvl="0" indent="-95250" algn="l" rtl="0">
              <a:spcBef>
                <a:spcPts val="0"/>
              </a:spcBef>
              <a:spcAft>
                <a:spcPts val="0"/>
              </a:spcAft>
              <a:buNone/>
            </a:pPr>
            <a:endParaRPr/>
          </a:p>
          <a:p>
            <a:pPr marL="171450" lvl="0" indent="-171450" algn="l" rtl="0">
              <a:spcBef>
                <a:spcPts val="0"/>
              </a:spcBef>
              <a:spcAft>
                <a:spcPts val="0"/>
              </a:spcAft>
              <a:buClr>
                <a:schemeClr val="dk1"/>
              </a:buClr>
              <a:buSzPts val="1200"/>
              <a:buChar char="•"/>
            </a:pPr>
            <a:r>
              <a:rPr lang="en-US"/>
              <a:t>Hactivists - attackers who attack for ideological reasons that are generally not as well-defined as a cyberterrorist’s motivation</a:t>
            </a:r>
            <a:endParaRPr/>
          </a:p>
          <a:p>
            <a:pPr marL="171450" lvl="0" indent="-171450" algn="l" rtl="0">
              <a:spcBef>
                <a:spcPts val="0"/>
              </a:spcBef>
              <a:spcAft>
                <a:spcPts val="0"/>
              </a:spcAft>
              <a:buClr>
                <a:schemeClr val="dk1"/>
              </a:buClr>
              <a:buSzPts val="1200"/>
              <a:buChar char="•"/>
            </a:pPr>
            <a:r>
              <a:rPr lang="en-US"/>
              <a:t>Examples of hactivist attacks:</a:t>
            </a:r>
            <a:endParaRPr/>
          </a:p>
          <a:p>
            <a:pPr marL="628650" lvl="1" indent="-171450" algn="l" rtl="0">
              <a:spcBef>
                <a:spcPts val="0"/>
              </a:spcBef>
              <a:spcAft>
                <a:spcPts val="0"/>
              </a:spcAft>
              <a:buClr>
                <a:schemeClr val="dk1"/>
              </a:buClr>
              <a:buSzPts val="1200"/>
              <a:buChar char="•"/>
            </a:pPr>
            <a:r>
              <a:rPr lang="en-US"/>
              <a:t>Breaking into a website and changing the contents on the site to make a political statement</a:t>
            </a:r>
            <a:endParaRPr/>
          </a:p>
          <a:p>
            <a:pPr marL="628650" lvl="1" indent="-171450" algn="l" rtl="0">
              <a:spcBef>
                <a:spcPts val="0"/>
              </a:spcBef>
              <a:spcAft>
                <a:spcPts val="0"/>
              </a:spcAft>
              <a:buClr>
                <a:schemeClr val="dk1"/>
              </a:buClr>
              <a:buSzPts val="1200"/>
              <a:buChar char="•"/>
            </a:pPr>
            <a:r>
              <a:rPr lang="en-US"/>
              <a:t>Disabling a website belonging to a bank because the bank stopped accepting payments that were deposited into accounts belonging to the hactivists</a:t>
            </a:r>
            <a:endParaRPr/>
          </a:p>
          <a:p>
            <a:pPr marL="457200" lvl="1" indent="-76200" algn="l" rtl="0">
              <a:lnSpc>
                <a:spcPct val="90000"/>
              </a:lnSpc>
              <a:spcBef>
                <a:spcPts val="0"/>
              </a:spcBef>
              <a:spcAft>
                <a:spcPts val="0"/>
              </a:spcAft>
              <a:buClr>
                <a:schemeClr val="dk1"/>
              </a:buClr>
              <a:buSzPts val="1200"/>
              <a:buChar char="•"/>
            </a:pPr>
            <a:r>
              <a:rPr lang="en-US" b="1"/>
              <a:t>State-sponsored attacker </a:t>
            </a:r>
            <a:r>
              <a:rPr lang="en-US"/>
              <a:t>- an attacker commissioned by the governments to attack enemies’ information systems</a:t>
            </a:r>
            <a:endParaRPr/>
          </a:p>
          <a:p>
            <a:pPr marL="914400" lvl="2" indent="0" algn="l" rtl="0">
              <a:lnSpc>
                <a:spcPct val="90000"/>
              </a:lnSpc>
              <a:spcBef>
                <a:spcPts val="500"/>
              </a:spcBef>
              <a:spcAft>
                <a:spcPts val="0"/>
              </a:spcAft>
              <a:buClr>
                <a:schemeClr val="dk1"/>
              </a:buClr>
              <a:buSzPts val="1200"/>
              <a:buNone/>
            </a:pPr>
            <a:r>
              <a:rPr lang="en-US"/>
              <a:t>May target foreign governments or even citizens of the government who are considered hostile or threatening</a:t>
            </a:r>
            <a:endParaRPr/>
          </a:p>
          <a:p>
            <a:pPr marL="914400" lvl="2" indent="0" algn="l" rtl="0">
              <a:lnSpc>
                <a:spcPct val="90000"/>
              </a:lnSpc>
              <a:spcBef>
                <a:spcPts val="500"/>
              </a:spcBef>
              <a:spcAft>
                <a:spcPts val="0"/>
              </a:spcAft>
              <a:buClr>
                <a:schemeClr val="dk1"/>
              </a:buClr>
              <a:buSzPts val="1200"/>
              <a:buNone/>
            </a:pPr>
            <a:r>
              <a:rPr lang="en-US"/>
              <a:t>Advanced Persistent threats (As the name "advanced" suggests, an advanced persistent attack (APT) uses continuous, and sophisticated hacking techniques to gain access to a system and remain inside for a prolonged period of time, with potentially destructive consequences.</a:t>
            </a:r>
            <a:endParaRPr/>
          </a:p>
          <a:p>
            <a:pPr marL="228600" lvl="0" indent="-50800" algn="l" rtl="0">
              <a:lnSpc>
                <a:spcPct val="90000"/>
              </a:lnSpc>
              <a:spcBef>
                <a:spcPts val="1000"/>
              </a:spcBef>
              <a:spcAft>
                <a:spcPts val="0"/>
              </a:spcAft>
              <a:buNone/>
            </a:pPr>
            <a:endParaRPr/>
          </a:p>
          <a:p>
            <a:pPr marL="914400" lvl="2" indent="0" algn="l" rtl="0">
              <a:lnSpc>
                <a:spcPct val="90000"/>
              </a:lnSpc>
              <a:spcBef>
                <a:spcPts val="1000"/>
              </a:spcBef>
              <a:spcAft>
                <a:spcPts val="0"/>
              </a:spcAft>
              <a:buClr>
                <a:schemeClr val="dk1"/>
              </a:buClr>
              <a:buSzPts val="1200"/>
              <a:buNone/>
            </a:pPr>
            <a:r>
              <a:rPr lang="en-US"/>
              <a:t>APTs are usually leveled at high value targets, such as nation states and large corporations, with the ultimate goal of stealing information over a long period of time.</a:t>
            </a:r>
            <a:endParaRPr/>
          </a:p>
          <a:p>
            <a:pPr marL="914400" lvl="2" indent="0" algn="l" rtl="0">
              <a:lnSpc>
                <a:spcPct val="90000"/>
              </a:lnSpc>
              <a:spcBef>
                <a:spcPts val="500"/>
              </a:spcBef>
              <a:spcAft>
                <a:spcPts val="0"/>
              </a:spcAft>
              <a:buClr>
                <a:schemeClr val="dk1"/>
              </a:buClr>
              <a:buSzPts val="1200"/>
              <a:buNone/>
            </a:pPr>
            <a:r>
              <a:rPr lang="en-US"/>
              <a:t>)</a:t>
            </a:r>
            <a:endParaRPr/>
          </a:p>
          <a:p>
            <a:pPr marL="457200" lvl="1" indent="-76200" algn="l" rtl="0">
              <a:lnSpc>
                <a:spcPct val="90000"/>
              </a:lnSpc>
              <a:spcBef>
                <a:spcPts val="1000"/>
              </a:spcBef>
              <a:spcAft>
                <a:spcPts val="0"/>
              </a:spcAft>
              <a:buClr>
                <a:schemeClr val="dk1"/>
              </a:buClr>
              <a:buSzPts val="1200"/>
              <a:buChar char="•"/>
            </a:pPr>
            <a:r>
              <a:rPr lang="en-US"/>
              <a:t>Examples of attacks:</a:t>
            </a:r>
            <a:endParaRPr/>
          </a:p>
          <a:p>
            <a:pPr marL="914400" lvl="2" indent="0" algn="l" rtl="0">
              <a:lnSpc>
                <a:spcPct val="90000"/>
              </a:lnSpc>
              <a:spcBef>
                <a:spcPts val="500"/>
              </a:spcBef>
              <a:spcAft>
                <a:spcPts val="0"/>
              </a:spcAft>
              <a:buClr>
                <a:schemeClr val="dk1"/>
              </a:buClr>
              <a:buSzPts val="1200"/>
              <a:buNone/>
            </a:pPr>
            <a:r>
              <a:rPr lang="en-US"/>
              <a:t>Malware targeting government or military computers</a:t>
            </a:r>
            <a:endParaRPr/>
          </a:p>
          <a:p>
            <a:pPr marL="914400" lvl="2" indent="0" algn="l" rtl="0">
              <a:lnSpc>
                <a:spcPct val="90000"/>
              </a:lnSpc>
              <a:spcBef>
                <a:spcPts val="500"/>
              </a:spcBef>
              <a:spcAft>
                <a:spcPts val="0"/>
              </a:spcAft>
              <a:buClr>
                <a:schemeClr val="dk1"/>
              </a:buClr>
              <a:buSzPts val="1200"/>
              <a:buNone/>
            </a:pPr>
            <a:r>
              <a:rPr lang="en-US"/>
              <a:t>Citizens having their email messages read without their knowledge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7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1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35</a:t>
            </a:fld>
            <a:endParaRPr sz="1200" b="0" i="0" u="none" strike="noStrike" cap="none">
              <a:solidFill>
                <a:schemeClr val="dk1"/>
              </a:solidFill>
              <a:latin typeface="Times New Roman"/>
              <a:ea typeface="Times New Roman"/>
              <a:cs typeface="Times New Roman"/>
              <a:sym typeface="Times New Roman"/>
            </a:endParaRPr>
          </a:p>
        </p:txBody>
      </p:sp>
      <p:sp>
        <p:nvSpPr>
          <p:cNvPr id="331" name="Google Shape;331;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2" name="Google Shape;332;p1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127000" algn="l" rtl="0">
              <a:lnSpc>
                <a:spcPct val="90000"/>
              </a:lnSpc>
              <a:spcBef>
                <a:spcPts val="0"/>
              </a:spcBef>
              <a:spcAft>
                <a:spcPts val="0"/>
              </a:spcAft>
              <a:buClr>
                <a:schemeClr val="dk1"/>
              </a:buClr>
              <a:buSzPts val="1200"/>
              <a:buChar char="•"/>
            </a:pPr>
            <a:r>
              <a:rPr lang="en-US" dirty="0"/>
              <a:t>Layering</a:t>
            </a:r>
            <a:endParaRPr dirty="0"/>
          </a:p>
          <a:p>
            <a:pPr marL="685800" lvl="1" indent="-152400" algn="l" rtl="0">
              <a:lnSpc>
                <a:spcPct val="90000"/>
              </a:lnSpc>
              <a:spcBef>
                <a:spcPts val="500"/>
              </a:spcBef>
              <a:spcAft>
                <a:spcPts val="0"/>
              </a:spcAft>
              <a:buClr>
                <a:schemeClr val="dk1"/>
              </a:buClr>
              <a:buSzPts val="1200"/>
              <a:buChar char="•"/>
            </a:pPr>
            <a:r>
              <a:rPr lang="en-US" dirty="0"/>
              <a:t>A single defense mechanism may be easy to circumvent</a:t>
            </a:r>
            <a:endParaRPr dirty="0"/>
          </a:p>
          <a:p>
            <a:pPr marL="685800" lvl="1" indent="-152400" algn="l" rtl="0">
              <a:lnSpc>
                <a:spcPct val="90000"/>
              </a:lnSpc>
              <a:spcBef>
                <a:spcPts val="500"/>
              </a:spcBef>
              <a:spcAft>
                <a:spcPts val="0"/>
              </a:spcAft>
              <a:buClr>
                <a:schemeClr val="dk1"/>
              </a:buClr>
              <a:buSzPts val="1200"/>
              <a:buChar char="•"/>
            </a:pPr>
            <a:r>
              <a:rPr lang="en-US" dirty="0"/>
              <a:t>Making it unlikely that an attacker can break through all defense layers</a:t>
            </a:r>
            <a:endParaRPr dirty="0"/>
          </a:p>
          <a:p>
            <a:pPr marL="685800" lvl="1" indent="-152400" algn="l" rtl="0">
              <a:lnSpc>
                <a:spcPct val="90000"/>
              </a:lnSpc>
              <a:spcBef>
                <a:spcPts val="500"/>
              </a:spcBef>
              <a:spcAft>
                <a:spcPts val="0"/>
              </a:spcAft>
              <a:buClr>
                <a:schemeClr val="dk1"/>
              </a:buClr>
              <a:buSzPts val="1200"/>
              <a:buChar char="•"/>
            </a:pPr>
            <a:r>
              <a:rPr lang="en-US" dirty="0"/>
              <a:t>Can be useful in resisting a variety of attacks</a:t>
            </a:r>
            <a:endParaRPr dirty="0"/>
          </a:p>
          <a:p>
            <a:pPr marL="685800" lvl="1" indent="-152400" algn="l" rtl="0">
              <a:lnSpc>
                <a:spcPct val="90000"/>
              </a:lnSpc>
              <a:spcBef>
                <a:spcPts val="500"/>
              </a:spcBef>
              <a:spcAft>
                <a:spcPts val="0"/>
              </a:spcAft>
              <a:buClr>
                <a:schemeClr val="dk1"/>
              </a:buClr>
              <a:buSzPts val="1200"/>
              <a:buChar char="•"/>
            </a:pPr>
            <a:r>
              <a:rPr lang="en-US" dirty="0"/>
              <a:t>Provides the most comprehensive protection</a:t>
            </a:r>
            <a:endParaRPr dirty="0"/>
          </a:p>
          <a:p>
            <a:pPr marL="228600" lvl="0" indent="-190500" algn="l" rtl="0">
              <a:spcBef>
                <a:spcPts val="0"/>
              </a:spcBef>
              <a:spcAft>
                <a:spcPts val="0"/>
              </a:spcAft>
              <a:buClr>
                <a:schemeClr val="dk1"/>
              </a:buClr>
              <a:buSzPts val="1200"/>
              <a:buChar char="•"/>
            </a:pPr>
            <a:r>
              <a:rPr lang="en-US" dirty="0"/>
              <a:t>Limiting access to information:</a:t>
            </a:r>
            <a:endParaRPr dirty="0"/>
          </a:p>
          <a:p>
            <a:pPr marL="685800" lvl="1" indent="-190500" algn="l" rtl="0">
              <a:spcBef>
                <a:spcPts val="0"/>
              </a:spcBef>
              <a:spcAft>
                <a:spcPts val="0"/>
              </a:spcAft>
              <a:buClr>
                <a:schemeClr val="dk1"/>
              </a:buClr>
              <a:buSzPts val="1200"/>
              <a:buChar char="•"/>
            </a:pPr>
            <a:r>
              <a:rPr lang="en-US" dirty="0"/>
              <a:t>  Only those who must use data should be granted access</a:t>
            </a:r>
            <a:endParaRPr dirty="0"/>
          </a:p>
          <a:p>
            <a:pPr marL="685800" lvl="1" indent="-190500" algn="l" rtl="0">
              <a:spcBef>
                <a:spcPts val="0"/>
              </a:spcBef>
              <a:spcAft>
                <a:spcPts val="0"/>
              </a:spcAft>
              <a:buClr>
                <a:schemeClr val="dk1"/>
              </a:buClr>
              <a:buSzPts val="1200"/>
              <a:buChar char="•"/>
            </a:pPr>
            <a:r>
              <a:rPr lang="en-US" dirty="0"/>
              <a:t>Should be limited to only what they need to do their job</a:t>
            </a:r>
            <a:endParaRPr dirty="0"/>
          </a:p>
          <a:p>
            <a:pPr marL="685800" lvl="1" indent="-190500" algn="l" rtl="0">
              <a:spcBef>
                <a:spcPts val="0"/>
              </a:spcBef>
              <a:spcAft>
                <a:spcPts val="0"/>
              </a:spcAft>
              <a:buClr>
                <a:schemeClr val="dk1"/>
              </a:buClr>
              <a:buSzPts val="1200"/>
              <a:buChar char="•"/>
            </a:pPr>
            <a:r>
              <a:rPr lang="en-US" dirty="0"/>
              <a:t>Methods of limiting access ( Technology-based - such as file permissions, Procedural - such as prohibiting document removal from premises)</a:t>
            </a:r>
            <a:endParaRPr dirty="0"/>
          </a:p>
          <a:p>
            <a:pPr marL="228600" lvl="0" indent="-190500" algn="l" rtl="0">
              <a:spcBef>
                <a:spcPts val="0"/>
              </a:spcBef>
              <a:spcAft>
                <a:spcPts val="0"/>
              </a:spcAft>
              <a:buClr>
                <a:schemeClr val="dk1"/>
              </a:buClr>
              <a:buSzPts val="1200"/>
              <a:buChar char="•"/>
            </a:pPr>
            <a:r>
              <a:rPr lang="en-US" dirty="0"/>
              <a:t>Diversity</a:t>
            </a:r>
            <a:endParaRPr dirty="0"/>
          </a:p>
          <a:p>
            <a:pPr marL="685800" lvl="1" indent="-190500" algn="l" rtl="0">
              <a:spcBef>
                <a:spcPts val="0"/>
              </a:spcBef>
              <a:spcAft>
                <a:spcPts val="0"/>
              </a:spcAft>
              <a:buClr>
                <a:schemeClr val="dk1"/>
              </a:buClr>
              <a:buSzPts val="1200"/>
              <a:buChar char="•"/>
            </a:pPr>
            <a:r>
              <a:rPr lang="en-US" dirty="0"/>
              <a:t>Layers must be different (diverse)</a:t>
            </a:r>
            <a:endParaRPr dirty="0"/>
          </a:p>
          <a:p>
            <a:pPr marL="685800" lvl="1" indent="-190500" algn="l" rtl="0">
              <a:spcBef>
                <a:spcPts val="0"/>
              </a:spcBef>
              <a:spcAft>
                <a:spcPts val="0"/>
              </a:spcAft>
              <a:buClr>
                <a:schemeClr val="dk1"/>
              </a:buClr>
              <a:buSzPts val="1200"/>
              <a:buChar char="•"/>
            </a:pPr>
            <a:r>
              <a:rPr lang="en-US" dirty="0"/>
              <a:t>If attackers penetrate one layer, Same techniques will be unsuccessful in breaking through other layers</a:t>
            </a:r>
            <a:endParaRPr dirty="0"/>
          </a:p>
          <a:p>
            <a:pPr marL="685800" lvl="1" indent="-190500" algn="l" rtl="0">
              <a:spcBef>
                <a:spcPts val="0"/>
              </a:spcBef>
              <a:spcAft>
                <a:spcPts val="0"/>
              </a:spcAft>
              <a:buClr>
                <a:schemeClr val="dk1"/>
              </a:buClr>
              <a:buSzPts val="1200"/>
              <a:buChar char="•"/>
            </a:pPr>
            <a:r>
              <a:rPr lang="en-US" dirty="0"/>
              <a:t>Breaching one security layer does not compromise the whole system</a:t>
            </a:r>
            <a:endParaRPr dirty="0"/>
          </a:p>
          <a:p>
            <a:pPr marL="685800" lvl="1" indent="-190500" algn="l" rtl="0">
              <a:spcBef>
                <a:spcPts val="0"/>
              </a:spcBef>
              <a:spcAft>
                <a:spcPts val="0"/>
              </a:spcAft>
              <a:buClr>
                <a:schemeClr val="dk1"/>
              </a:buClr>
              <a:buSzPts val="1200"/>
              <a:buChar char="•"/>
            </a:pPr>
            <a:r>
              <a:rPr lang="en-US" dirty="0"/>
              <a:t>Example of diversity, Using security products from different manufacturers</a:t>
            </a:r>
            <a:endParaRPr dirty="0"/>
          </a:p>
          <a:p>
            <a:pPr marL="228600" lvl="0" indent="-190500" algn="l" rtl="0">
              <a:spcBef>
                <a:spcPts val="0"/>
              </a:spcBef>
              <a:spcAft>
                <a:spcPts val="0"/>
              </a:spcAft>
              <a:buClr>
                <a:schemeClr val="dk1"/>
              </a:buClr>
              <a:buSzPts val="1200"/>
              <a:buChar char="•"/>
            </a:pPr>
            <a:r>
              <a:rPr lang="en-US" dirty="0"/>
              <a:t>Obscurity</a:t>
            </a:r>
            <a:endParaRPr dirty="0"/>
          </a:p>
          <a:p>
            <a:pPr marL="685800" lvl="1" indent="-190500" algn="l" rtl="0">
              <a:spcBef>
                <a:spcPts val="0"/>
              </a:spcBef>
              <a:spcAft>
                <a:spcPts val="0"/>
              </a:spcAft>
              <a:buClr>
                <a:schemeClr val="dk1"/>
              </a:buClr>
              <a:buSzPts val="1200"/>
              <a:buChar char="•"/>
            </a:pPr>
            <a:r>
              <a:rPr lang="en-US" dirty="0"/>
              <a:t>Obscuring inside details to outsiders</a:t>
            </a:r>
            <a:endParaRPr dirty="0"/>
          </a:p>
          <a:p>
            <a:pPr marL="685800" lvl="1" indent="-190500" algn="l" rtl="0">
              <a:spcBef>
                <a:spcPts val="0"/>
              </a:spcBef>
              <a:spcAft>
                <a:spcPts val="0"/>
              </a:spcAft>
              <a:buClr>
                <a:schemeClr val="dk1"/>
              </a:buClr>
              <a:buSzPts val="1200"/>
              <a:buChar char="•"/>
            </a:pPr>
            <a:r>
              <a:rPr lang="en-US" dirty="0"/>
              <a:t>Example: not revealing details (Type of computer, Operating system version, Brand of software used)</a:t>
            </a:r>
            <a:endParaRPr dirty="0"/>
          </a:p>
          <a:p>
            <a:pPr marL="685800" lvl="1" indent="-190500" algn="l" rtl="0">
              <a:spcBef>
                <a:spcPts val="0"/>
              </a:spcBef>
              <a:spcAft>
                <a:spcPts val="0"/>
              </a:spcAft>
              <a:buClr>
                <a:schemeClr val="dk1"/>
              </a:buClr>
              <a:buSzPts val="1200"/>
              <a:buChar char="•"/>
            </a:pPr>
            <a:r>
              <a:rPr lang="en-US" dirty="0"/>
              <a:t>Difficult for attacker to devise attack if system details are unknown</a:t>
            </a:r>
            <a:endParaRPr dirty="0"/>
          </a:p>
          <a:p>
            <a:pPr marL="171450" lvl="0" indent="-171450" algn="l" rtl="0">
              <a:spcBef>
                <a:spcPts val="0"/>
              </a:spcBef>
              <a:spcAft>
                <a:spcPts val="0"/>
              </a:spcAft>
              <a:buClr>
                <a:schemeClr val="dk1"/>
              </a:buClr>
              <a:buSzPts val="1200"/>
              <a:buChar char="•"/>
            </a:pPr>
            <a:r>
              <a:rPr lang="en-US" dirty="0"/>
              <a:t>Simplicity</a:t>
            </a:r>
            <a:endParaRPr dirty="0"/>
          </a:p>
          <a:p>
            <a:pPr marL="457200" lvl="1" indent="-76200" algn="l" rtl="0">
              <a:spcBef>
                <a:spcPts val="0"/>
              </a:spcBef>
              <a:spcAft>
                <a:spcPts val="0"/>
              </a:spcAft>
              <a:buClr>
                <a:schemeClr val="dk1"/>
              </a:buClr>
              <a:buSzPts val="1200"/>
              <a:buChar char="•"/>
            </a:pPr>
            <a:r>
              <a:rPr lang="en-US" dirty="0"/>
              <a:t>Complex security systems: </a:t>
            </a:r>
            <a:endParaRPr dirty="0"/>
          </a:p>
          <a:p>
            <a:pPr marL="914400" lvl="2" indent="0" algn="l" rtl="0">
              <a:spcBef>
                <a:spcPts val="0"/>
              </a:spcBef>
              <a:spcAft>
                <a:spcPts val="0"/>
              </a:spcAft>
              <a:buClr>
                <a:schemeClr val="dk1"/>
              </a:buClr>
              <a:buSzPts val="1200"/>
              <a:buNone/>
            </a:pPr>
            <a:r>
              <a:rPr lang="en-US" dirty="0"/>
              <a:t>Can be difficult to understand and troubleshoot</a:t>
            </a:r>
            <a:endParaRPr dirty="0"/>
          </a:p>
          <a:p>
            <a:pPr marL="914400" lvl="2" indent="0" algn="l" rtl="0">
              <a:spcBef>
                <a:spcPts val="0"/>
              </a:spcBef>
              <a:spcAft>
                <a:spcPts val="0"/>
              </a:spcAft>
              <a:buClr>
                <a:schemeClr val="dk1"/>
              </a:buClr>
              <a:buSzPts val="1200"/>
              <a:buNone/>
            </a:pPr>
            <a:r>
              <a:rPr lang="en-US" dirty="0"/>
              <a:t>Are often compromised for ease of use by trusted users</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6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228600" lvl="0" indent="-127000" algn="l" rtl="0">
              <a:lnSpc>
                <a:spcPct val="90000"/>
              </a:lnSpc>
              <a:spcBef>
                <a:spcPts val="0"/>
              </a:spcBef>
              <a:spcAft>
                <a:spcPts val="0"/>
              </a:spcAft>
              <a:buClr>
                <a:schemeClr val="dk1"/>
              </a:buClr>
              <a:buSzPts val="1200"/>
              <a:buChar char="•"/>
            </a:pPr>
            <a:r>
              <a:rPr lang="en-US" b="1"/>
              <a:t>Economy of mechanism</a:t>
            </a:r>
            <a:r>
              <a:rPr lang="en-US"/>
              <a:t>: the design of security measures should be as simple as possible</a:t>
            </a:r>
            <a:endParaRPr/>
          </a:p>
          <a:p>
            <a:pPr marL="685800" lvl="1" indent="-152400" algn="l" rtl="0">
              <a:lnSpc>
                <a:spcPct val="90000"/>
              </a:lnSpc>
              <a:spcBef>
                <a:spcPts val="500"/>
              </a:spcBef>
              <a:spcAft>
                <a:spcPts val="0"/>
              </a:spcAft>
              <a:buClr>
                <a:schemeClr val="dk1"/>
              </a:buClr>
              <a:buSzPts val="1200"/>
              <a:buChar char="•"/>
            </a:pPr>
            <a:r>
              <a:rPr lang="en-US"/>
              <a:t>Simpler to implement and to verify</a:t>
            </a:r>
            <a:endParaRPr/>
          </a:p>
          <a:p>
            <a:pPr marL="685800" lvl="1" indent="-152400" algn="l" rtl="0">
              <a:lnSpc>
                <a:spcPct val="90000"/>
              </a:lnSpc>
              <a:spcBef>
                <a:spcPts val="500"/>
              </a:spcBef>
              <a:spcAft>
                <a:spcPts val="0"/>
              </a:spcAft>
              <a:buClr>
                <a:schemeClr val="dk1"/>
              </a:buClr>
              <a:buSzPts val="1200"/>
              <a:buChar char="•"/>
            </a:pPr>
            <a:r>
              <a:rPr lang="en-US"/>
              <a:t>Fewer vulnerabilities</a:t>
            </a:r>
            <a:endParaRPr/>
          </a:p>
          <a:p>
            <a:pPr marL="228600" lvl="0" indent="-127000" algn="l" rtl="0">
              <a:lnSpc>
                <a:spcPct val="90000"/>
              </a:lnSpc>
              <a:spcBef>
                <a:spcPts val="1000"/>
              </a:spcBef>
              <a:spcAft>
                <a:spcPts val="0"/>
              </a:spcAft>
              <a:buClr>
                <a:schemeClr val="dk1"/>
              </a:buClr>
              <a:buSzPts val="1200"/>
              <a:buChar char="•"/>
            </a:pPr>
            <a:r>
              <a:rPr lang="en-US" b="1"/>
              <a:t>Fail-safe default</a:t>
            </a:r>
            <a:r>
              <a:rPr lang="en-US"/>
              <a:t>: access decisions should be based on permissions; i.e., the default is lack of access</a:t>
            </a:r>
            <a:endParaRPr/>
          </a:p>
          <a:p>
            <a:pPr marL="228600" lvl="0" indent="-127000" algn="l" rtl="0">
              <a:lnSpc>
                <a:spcPct val="90000"/>
              </a:lnSpc>
              <a:spcBef>
                <a:spcPts val="1000"/>
              </a:spcBef>
              <a:spcAft>
                <a:spcPts val="0"/>
              </a:spcAft>
              <a:buClr>
                <a:schemeClr val="dk1"/>
              </a:buClr>
              <a:buSzPts val="1200"/>
              <a:buChar char="•"/>
            </a:pPr>
            <a:r>
              <a:rPr lang="en-US" b="1"/>
              <a:t>Complete mediation</a:t>
            </a:r>
            <a:r>
              <a:rPr lang="en-US"/>
              <a:t>: every access should checked against an access control system</a:t>
            </a:r>
            <a:endParaRPr/>
          </a:p>
          <a:p>
            <a:pPr marL="228600" lvl="0" indent="-127000" algn="l" rtl="0">
              <a:lnSpc>
                <a:spcPct val="90000"/>
              </a:lnSpc>
              <a:spcBef>
                <a:spcPts val="1000"/>
              </a:spcBef>
              <a:spcAft>
                <a:spcPts val="0"/>
              </a:spcAft>
              <a:buClr>
                <a:schemeClr val="dk1"/>
              </a:buClr>
              <a:buSzPts val="1200"/>
              <a:buChar char="•"/>
            </a:pPr>
            <a:r>
              <a:rPr lang="en-US" b="1"/>
              <a:t>Open design</a:t>
            </a:r>
            <a:r>
              <a:rPr lang="en-US"/>
              <a:t>: the design should be open rather than secret (e.g., encryption algorithms) </a:t>
            </a:r>
            <a:endParaRPr/>
          </a:p>
          <a:p>
            <a:pPr marL="228600" lvl="0" indent="-190500" algn="l" rtl="0">
              <a:lnSpc>
                <a:spcPct val="90000"/>
              </a:lnSpc>
              <a:spcBef>
                <a:spcPts val="0"/>
              </a:spcBef>
              <a:spcAft>
                <a:spcPts val="0"/>
              </a:spcAft>
              <a:buClr>
                <a:schemeClr val="dk1"/>
              </a:buClr>
              <a:buSzPts val="1200"/>
              <a:buChar char="•"/>
            </a:pPr>
            <a:r>
              <a:rPr lang="en-US" b="1"/>
              <a:t>Isolation</a:t>
            </a:r>
            <a:endParaRPr/>
          </a:p>
          <a:p>
            <a:pPr marL="685800" lvl="1" indent="-190500" algn="l" rtl="0">
              <a:lnSpc>
                <a:spcPct val="90000"/>
              </a:lnSpc>
              <a:spcBef>
                <a:spcPts val="500"/>
              </a:spcBef>
              <a:spcAft>
                <a:spcPts val="0"/>
              </a:spcAft>
              <a:buClr>
                <a:schemeClr val="dk1"/>
              </a:buClr>
              <a:buSzPts val="1200"/>
              <a:buChar char="•"/>
            </a:pPr>
            <a:r>
              <a:rPr lang="en-US"/>
              <a:t>Public access should be isolated from critical resources (no connection between public and critical information)</a:t>
            </a:r>
            <a:endParaRPr/>
          </a:p>
          <a:p>
            <a:pPr marL="685800" lvl="1" indent="-190500" algn="l" rtl="0">
              <a:lnSpc>
                <a:spcPct val="90000"/>
              </a:lnSpc>
              <a:spcBef>
                <a:spcPts val="500"/>
              </a:spcBef>
              <a:spcAft>
                <a:spcPts val="0"/>
              </a:spcAft>
              <a:buClr>
                <a:schemeClr val="dk1"/>
              </a:buClr>
              <a:buSzPts val="1200"/>
              <a:buChar char="•"/>
            </a:pPr>
            <a:r>
              <a:rPr lang="en-US"/>
              <a:t>Users files should be isolated from one another (except when desired)</a:t>
            </a:r>
            <a:endParaRPr/>
          </a:p>
          <a:p>
            <a:pPr marL="685800" lvl="1" indent="-190500" algn="l" rtl="0">
              <a:lnSpc>
                <a:spcPct val="90000"/>
              </a:lnSpc>
              <a:spcBef>
                <a:spcPts val="500"/>
              </a:spcBef>
              <a:spcAft>
                <a:spcPts val="0"/>
              </a:spcAft>
              <a:buClr>
                <a:schemeClr val="dk1"/>
              </a:buClr>
              <a:buSzPts val="1200"/>
              <a:buChar char="•"/>
            </a:pPr>
            <a:r>
              <a:rPr lang="en-US"/>
              <a:t>Security mechanism should be isolated (i.e., preventing access to those mechanisms)</a:t>
            </a:r>
            <a:endParaRPr/>
          </a:p>
          <a:p>
            <a:pPr marL="228600" lvl="0" indent="-190500" algn="l" rtl="0">
              <a:lnSpc>
                <a:spcPct val="90000"/>
              </a:lnSpc>
              <a:spcBef>
                <a:spcPts val="1000"/>
              </a:spcBef>
              <a:spcAft>
                <a:spcPts val="0"/>
              </a:spcAft>
              <a:buClr>
                <a:schemeClr val="dk1"/>
              </a:buClr>
              <a:buSzPts val="1200"/>
              <a:buChar char="•"/>
            </a:pPr>
            <a:r>
              <a:rPr lang="en-US" b="1"/>
              <a:t>Encapsulation</a:t>
            </a:r>
            <a:r>
              <a:rPr lang="en-US"/>
              <a:t>: similar to object concepts (hide internal structures)</a:t>
            </a:r>
            <a:endParaRPr/>
          </a:p>
          <a:p>
            <a:pPr marL="228600" lvl="0" indent="-190500" algn="l" rtl="0">
              <a:lnSpc>
                <a:spcPct val="90000"/>
              </a:lnSpc>
              <a:spcBef>
                <a:spcPts val="1000"/>
              </a:spcBef>
              <a:spcAft>
                <a:spcPts val="0"/>
              </a:spcAft>
              <a:buClr>
                <a:schemeClr val="dk1"/>
              </a:buClr>
              <a:buSzPts val="1200"/>
              <a:buChar char="•"/>
            </a:pPr>
            <a:r>
              <a:rPr lang="en-US" b="1"/>
              <a:t>Modularity</a:t>
            </a:r>
            <a:r>
              <a:rPr lang="en-US"/>
              <a:t>: modular structure</a:t>
            </a:r>
            <a:endParaRPr/>
          </a:p>
          <a:p>
            <a:pPr marL="228600" lvl="0" indent="-190500" algn="l" rtl="0">
              <a:lnSpc>
                <a:spcPct val="90000"/>
              </a:lnSpc>
              <a:spcBef>
                <a:spcPts val="0"/>
              </a:spcBef>
              <a:spcAft>
                <a:spcPts val="0"/>
              </a:spcAft>
              <a:buClr>
                <a:schemeClr val="dk1"/>
              </a:buClr>
              <a:buSzPts val="1200"/>
              <a:buChar char="•"/>
            </a:pPr>
            <a:r>
              <a:rPr lang="en-US" b="1"/>
              <a:t>Layering (defense in depth)</a:t>
            </a:r>
            <a:r>
              <a:rPr lang="en-US"/>
              <a:t>: use of multiple, overlapping protection approaches</a:t>
            </a:r>
            <a:endParaRPr/>
          </a:p>
          <a:p>
            <a:pPr marL="228600" lvl="0" indent="-190500" algn="l" rtl="0">
              <a:lnSpc>
                <a:spcPct val="90000"/>
              </a:lnSpc>
              <a:spcBef>
                <a:spcPts val="1000"/>
              </a:spcBef>
              <a:spcAft>
                <a:spcPts val="0"/>
              </a:spcAft>
              <a:buClr>
                <a:schemeClr val="dk1"/>
              </a:buClr>
              <a:buSzPts val="1200"/>
              <a:buChar char="•"/>
            </a:pPr>
            <a:r>
              <a:rPr lang="en-US" b="1"/>
              <a:t>Least astonishment</a:t>
            </a:r>
            <a:r>
              <a:rPr lang="en-US"/>
              <a:t>: a program or interface should always respond in a way that is least likely to astonish a user</a:t>
            </a:r>
            <a:endParaRPr/>
          </a:p>
          <a:p>
            <a:pPr marL="228600" lvl="0" indent="-190500" algn="l" rtl="0">
              <a:lnSpc>
                <a:spcPct val="90000"/>
              </a:lnSpc>
              <a:spcBef>
                <a:spcPts val="0"/>
              </a:spcBef>
              <a:spcAft>
                <a:spcPts val="0"/>
              </a:spcAft>
              <a:buClr>
                <a:schemeClr val="dk1"/>
              </a:buClr>
              <a:buSzPts val="1200"/>
              <a:buChar char="•"/>
            </a:pPr>
            <a:r>
              <a:rPr lang="en-US" b="1"/>
              <a:t>Separation of privilege</a:t>
            </a:r>
            <a:r>
              <a:rPr lang="en-US"/>
              <a:t>: multiple privileges should be needed to achieve access (or complete a task)</a:t>
            </a:r>
            <a:endParaRPr/>
          </a:p>
          <a:p>
            <a:pPr marL="228600" lvl="0" indent="-190500" algn="l" rtl="0">
              <a:lnSpc>
                <a:spcPct val="90000"/>
              </a:lnSpc>
              <a:spcBef>
                <a:spcPts val="1000"/>
              </a:spcBef>
              <a:spcAft>
                <a:spcPts val="0"/>
              </a:spcAft>
              <a:buClr>
                <a:schemeClr val="dk1"/>
              </a:buClr>
              <a:buSzPts val="1200"/>
              <a:buChar char="•"/>
            </a:pPr>
            <a:r>
              <a:rPr lang="en-US" b="1"/>
              <a:t>Least privilege:</a:t>
            </a:r>
            <a:r>
              <a:rPr lang="en-US"/>
              <a:t> every user (process) should have the least privilege to perform a task (role based access control)</a:t>
            </a:r>
            <a:endParaRPr/>
          </a:p>
          <a:p>
            <a:pPr marL="228600" lvl="0" indent="-190500" algn="l" rtl="0">
              <a:lnSpc>
                <a:spcPct val="90000"/>
              </a:lnSpc>
              <a:spcBef>
                <a:spcPts val="1000"/>
              </a:spcBef>
              <a:spcAft>
                <a:spcPts val="0"/>
              </a:spcAft>
              <a:buClr>
                <a:schemeClr val="dk1"/>
              </a:buClr>
              <a:buSzPts val="1200"/>
              <a:buChar char="•"/>
            </a:pPr>
            <a:r>
              <a:rPr lang="en-US" b="1"/>
              <a:t>Least common mechanism</a:t>
            </a:r>
            <a:r>
              <a:rPr lang="en-US"/>
              <a:t>: a design should minimize the function shared by different users (providing mutual security; reduce deadlock)</a:t>
            </a:r>
            <a:endParaRPr/>
          </a:p>
          <a:p>
            <a:pPr marL="228600" lvl="0" indent="-190500" algn="l" rtl="0">
              <a:lnSpc>
                <a:spcPct val="90000"/>
              </a:lnSpc>
              <a:spcBef>
                <a:spcPts val="1000"/>
              </a:spcBef>
              <a:spcAft>
                <a:spcPts val="0"/>
              </a:spcAft>
              <a:buClr>
                <a:schemeClr val="dk1"/>
              </a:buClr>
              <a:buSzPts val="1200"/>
              <a:buChar char="•"/>
            </a:pPr>
            <a:r>
              <a:rPr lang="en-US" b="1"/>
              <a:t>Psychological acceptability</a:t>
            </a:r>
            <a:r>
              <a:rPr lang="en-US"/>
              <a:t>: security mechanisms should not interfere unduly with the work of users</a:t>
            </a:r>
            <a:endParaRPr/>
          </a:p>
        </p:txBody>
      </p:sp>
      <p:sp>
        <p:nvSpPr>
          <p:cNvPr id="340" name="Google Shape;340;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382224b6b8_0_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4" name="Google Shape;94;g1382224b6b8_0_1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1" indent="-76200" algn="l" rtl="0">
              <a:lnSpc>
                <a:spcPct val="90000"/>
              </a:lnSpc>
              <a:spcBef>
                <a:spcPts val="0"/>
              </a:spcBef>
              <a:spcAft>
                <a:spcPts val="0"/>
              </a:spcAft>
              <a:buClr>
                <a:schemeClr val="dk1"/>
              </a:buClr>
              <a:buSzPts val="1200"/>
              <a:buFont typeface="Times New Roman"/>
              <a:buChar char="•"/>
            </a:pPr>
            <a:r>
              <a:rPr lang="en-US" dirty="0">
                <a:latin typeface="Times New Roman"/>
                <a:ea typeface="Times New Roman"/>
                <a:cs typeface="Times New Roman"/>
                <a:sym typeface="Times New Roman"/>
              </a:rPr>
              <a:t>Security</a:t>
            </a:r>
            <a:endParaRPr dirty="0">
              <a:latin typeface="Times New Roman"/>
              <a:ea typeface="Times New Roman"/>
              <a:cs typeface="Times New Roman"/>
              <a:sym typeface="Times New Roman"/>
            </a:endParaRPr>
          </a:p>
          <a:p>
            <a:pPr marL="914400" lvl="2" indent="0" algn="l" rtl="0">
              <a:lnSpc>
                <a:spcPct val="90000"/>
              </a:lnSpc>
              <a:spcBef>
                <a:spcPts val="500"/>
              </a:spcBef>
              <a:spcAft>
                <a:spcPts val="0"/>
              </a:spcAft>
              <a:buClr>
                <a:schemeClr val="dk1"/>
              </a:buClr>
              <a:buSzPts val="1200"/>
              <a:buFont typeface="Times New Roman"/>
              <a:buNone/>
            </a:pPr>
            <a:r>
              <a:rPr lang="en-US" dirty="0">
                <a:latin typeface="Times New Roman"/>
                <a:ea typeface="Times New Roman"/>
                <a:cs typeface="Times New Roman"/>
                <a:sym typeface="Times New Roman"/>
              </a:rPr>
              <a:t>The goal to be free from danger</a:t>
            </a:r>
            <a:endParaRPr dirty="0">
              <a:latin typeface="Times New Roman"/>
              <a:ea typeface="Times New Roman"/>
              <a:cs typeface="Times New Roman"/>
              <a:sym typeface="Times New Roman"/>
            </a:endParaRPr>
          </a:p>
          <a:p>
            <a:pPr marL="914400" lvl="2" indent="0" algn="l" rtl="0">
              <a:lnSpc>
                <a:spcPct val="90000"/>
              </a:lnSpc>
              <a:spcBef>
                <a:spcPts val="500"/>
              </a:spcBef>
              <a:spcAft>
                <a:spcPts val="0"/>
              </a:spcAft>
              <a:buClr>
                <a:schemeClr val="dk1"/>
              </a:buClr>
              <a:buSzPts val="1200"/>
              <a:buFont typeface="Times New Roman"/>
              <a:buNone/>
            </a:pPr>
            <a:r>
              <a:rPr lang="en-US" dirty="0">
                <a:latin typeface="Times New Roman"/>
                <a:ea typeface="Times New Roman"/>
                <a:cs typeface="Times New Roman"/>
                <a:sym typeface="Times New Roman"/>
              </a:rPr>
              <a:t>The process that achieves that freedom</a:t>
            </a:r>
            <a:endParaRPr dirty="0">
              <a:latin typeface="Times New Roman"/>
              <a:ea typeface="Times New Roman"/>
              <a:cs typeface="Times New Roman"/>
              <a:sym typeface="Times New Roman"/>
            </a:endParaRPr>
          </a:p>
          <a:p>
            <a:pPr marL="457200" lvl="1" indent="-76200" algn="l" rtl="0">
              <a:lnSpc>
                <a:spcPct val="90000"/>
              </a:lnSpc>
              <a:spcBef>
                <a:spcPts val="1000"/>
              </a:spcBef>
              <a:spcAft>
                <a:spcPts val="0"/>
              </a:spcAft>
              <a:buClr>
                <a:schemeClr val="dk1"/>
              </a:buClr>
              <a:buSzPts val="1200"/>
              <a:buFont typeface="Times New Roman"/>
              <a:buChar char="•"/>
            </a:pPr>
            <a:r>
              <a:rPr lang="en-US" dirty="0">
                <a:latin typeface="Times New Roman"/>
                <a:ea typeface="Times New Roman"/>
                <a:cs typeface="Times New Roman"/>
                <a:sym typeface="Times New Roman"/>
              </a:rPr>
              <a:t>Harm/danger may come from one of two sources:</a:t>
            </a:r>
            <a:endParaRPr dirty="0">
              <a:latin typeface="Times New Roman"/>
              <a:ea typeface="Times New Roman"/>
              <a:cs typeface="Times New Roman"/>
              <a:sym typeface="Times New Roman"/>
            </a:endParaRPr>
          </a:p>
          <a:p>
            <a:pPr marL="914400" lvl="2" indent="0" algn="l" rtl="0">
              <a:lnSpc>
                <a:spcPct val="90000"/>
              </a:lnSpc>
              <a:spcBef>
                <a:spcPts val="500"/>
              </a:spcBef>
              <a:spcAft>
                <a:spcPts val="0"/>
              </a:spcAft>
              <a:buClr>
                <a:schemeClr val="dk1"/>
              </a:buClr>
              <a:buSzPts val="1200"/>
              <a:buFont typeface="Times New Roman"/>
              <a:buNone/>
            </a:pPr>
            <a:r>
              <a:rPr lang="en-US" dirty="0">
                <a:latin typeface="Times New Roman"/>
                <a:ea typeface="Times New Roman"/>
                <a:cs typeface="Times New Roman"/>
                <a:sym typeface="Times New Roman"/>
              </a:rPr>
              <a:t>From a direct action that is intended to inflict damage</a:t>
            </a:r>
            <a:endParaRPr dirty="0">
              <a:latin typeface="Times New Roman"/>
              <a:ea typeface="Times New Roman"/>
              <a:cs typeface="Times New Roman"/>
              <a:sym typeface="Times New Roman"/>
            </a:endParaRPr>
          </a:p>
          <a:p>
            <a:pPr marL="914400" lvl="2" indent="0" algn="l" rtl="0">
              <a:lnSpc>
                <a:spcPct val="90000"/>
              </a:lnSpc>
              <a:spcBef>
                <a:spcPts val="500"/>
              </a:spcBef>
              <a:spcAft>
                <a:spcPts val="0"/>
              </a:spcAft>
              <a:buClr>
                <a:schemeClr val="dk1"/>
              </a:buClr>
              <a:buSzPts val="1200"/>
              <a:buFont typeface="Times New Roman"/>
              <a:buNone/>
            </a:pPr>
            <a:r>
              <a:rPr lang="en-US" dirty="0">
                <a:latin typeface="Times New Roman"/>
                <a:ea typeface="Times New Roman"/>
                <a:cs typeface="Times New Roman"/>
                <a:sym typeface="Times New Roman"/>
              </a:rPr>
              <a:t>From an indirect and unintentional action</a:t>
            </a:r>
            <a:endParaRPr dirty="0">
              <a:latin typeface="Times New Roman"/>
              <a:ea typeface="Times New Roman"/>
              <a:cs typeface="Times New Roman"/>
              <a:sym typeface="Times New Roman"/>
            </a:endParaRPr>
          </a:p>
          <a:p>
            <a:pPr marL="457200" lvl="1" indent="-76200" algn="l" rtl="0">
              <a:lnSpc>
                <a:spcPct val="90000"/>
              </a:lnSpc>
              <a:spcBef>
                <a:spcPts val="1000"/>
              </a:spcBef>
              <a:spcAft>
                <a:spcPts val="0"/>
              </a:spcAft>
              <a:buClr>
                <a:schemeClr val="dk1"/>
              </a:buClr>
              <a:buSzPts val="1200"/>
              <a:buFont typeface="Times New Roman"/>
              <a:buChar char="•"/>
            </a:pPr>
            <a:r>
              <a:rPr lang="en-US" dirty="0">
                <a:latin typeface="Times New Roman"/>
                <a:ea typeface="Times New Roman"/>
                <a:cs typeface="Times New Roman"/>
                <a:sym typeface="Times New Roman"/>
              </a:rPr>
              <a:t>As security is increased, convenience is often decreased</a:t>
            </a:r>
            <a:endParaRPr dirty="0">
              <a:latin typeface="Times New Roman"/>
              <a:ea typeface="Times New Roman"/>
              <a:cs typeface="Times New Roman"/>
              <a:sym typeface="Times New Roman"/>
            </a:endParaRPr>
          </a:p>
          <a:p>
            <a:pPr marL="457200" lvl="1" indent="-76200" algn="l" rtl="0">
              <a:lnSpc>
                <a:spcPct val="90000"/>
              </a:lnSpc>
              <a:spcBef>
                <a:spcPts val="0"/>
              </a:spcBef>
              <a:spcAft>
                <a:spcPts val="0"/>
              </a:spcAft>
              <a:buClr>
                <a:schemeClr val="dk1"/>
              </a:buClr>
              <a:buSzPts val="1200"/>
              <a:buFont typeface="Times New Roman"/>
              <a:buChar char="•"/>
            </a:pPr>
            <a:r>
              <a:rPr lang="en-US" dirty="0">
                <a:latin typeface="Times New Roman"/>
                <a:ea typeface="Times New Roman"/>
                <a:cs typeface="Times New Roman"/>
                <a:sym typeface="Times New Roman"/>
              </a:rPr>
              <a:t>before defense is possible, one must understand:</a:t>
            </a:r>
            <a:endParaRPr dirty="0">
              <a:latin typeface="Times New Roman"/>
              <a:ea typeface="Times New Roman"/>
              <a:cs typeface="Times New Roman"/>
              <a:sym typeface="Times New Roman"/>
            </a:endParaRPr>
          </a:p>
          <a:p>
            <a:pPr marL="914400" lvl="2" indent="0" algn="l" rtl="0">
              <a:lnSpc>
                <a:spcPct val="90000"/>
              </a:lnSpc>
              <a:spcBef>
                <a:spcPts val="500"/>
              </a:spcBef>
              <a:spcAft>
                <a:spcPts val="0"/>
              </a:spcAft>
              <a:buClr>
                <a:schemeClr val="dk1"/>
              </a:buClr>
              <a:buSzPts val="1200"/>
              <a:buFont typeface="Times New Roman"/>
              <a:buNone/>
            </a:pPr>
            <a:r>
              <a:rPr lang="en-US" dirty="0">
                <a:latin typeface="Times New Roman"/>
                <a:ea typeface="Times New Roman"/>
                <a:cs typeface="Times New Roman"/>
                <a:sym typeface="Times New Roman"/>
              </a:rPr>
              <a:t>Exactly what security is</a:t>
            </a:r>
            <a:endParaRPr dirty="0">
              <a:latin typeface="Times New Roman"/>
              <a:ea typeface="Times New Roman"/>
              <a:cs typeface="Times New Roman"/>
              <a:sym typeface="Times New Roman"/>
            </a:endParaRPr>
          </a:p>
          <a:p>
            <a:pPr marL="914400" lvl="2" indent="0" algn="l" rtl="0">
              <a:lnSpc>
                <a:spcPct val="90000"/>
              </a:lnSpc>
              <a:spcBef>
                <a:spcPts val="500"/>
              </a:spcBef>
              <a:spcAft>
                <a:spcPts val="0"/>
              </a:spcAft>
              <a:buClr>
                <a:schemeClr val="dk1"/>
              </a:buClr>
              <a:buSzPts val="1200"/>
              <a:buFont typeface="Times New Roman"/>
              <a:buNone/>
            </a:pPr>
            <a:r>
              <a:rPr lang="en-US" dirty="0">
                <a:latin typeface="Times New Roman"/>
                <a:ea typeface="Times New Roman"/>
                <a:cs typeface="Times New Roman"/>
                <a:sym typeface="Times New Roman"/>
              </a:rPr>
              <a:t>How security relates to information security</a:t>
            </a:r>
            <a:endParaRPr dirty="0">
              <a:latin typeface="Times New Roman"/>
              <a:ea typeface="Times New Roman"/>
              <a:cs typeface="Times New Roman"/>
              <a:sym typeface="Times New Roman"/>
            </a:endParaRPr>
          </a:p>
          <a:p>
            <a:pPr marL="914400" lvl="2" indent="0" algn="l" rtl="0">
              <a:lnSpc>
                <a:spcPct val="90000"/>
              </a:lnSpc>
              <a:spcBef>
                <a:spcPts val="500"/>
              </a:spcBef>
              <a:spcAft>
                <a:spcPts val="0"/>
              </a:spcAft>
              <a:buClr>
                <a:schemeClr val="dk1"/>
              </a:buClr>
              <a:buSzPts val="1200"/>
              <a:buFont typeface="Times New Roman"/>
              <a:buNone/>
            </a:pPr>
            <a:r>
              <a:rPr lang="en-US" dirty="0">
                <a:latin typeface="Times New Roman"/>
                <a:ea typeface="Times New Roman"/>
                <a:cs typeface="Times New Roman"/>
                <a:sym typeface="Times New Roman"/>
              </a:rPr>
              <a:t>The terminology that relates to information security</a:t>
            </a:r>
            <a:endParaRPr dirty="0">
              <a:latin typeface="Times New Roman"/>
              <a:ea typeface="Times New Roman"/>
              <a:cs typeface="Times New Roman"/>
              <a:sym typeface="Times New Roman"/>
            </a:endParaRPr>
          </a:p>
          <a:p>
            <a:pPr marL="914400" lvl="2" indent="0" algn="l" rtl="0">
              <a:lnSpc>
                <a:spcPct val="90000"/>
              </a:lnSpc>
              <a:spcBef>
                <a:spcPts val="500"/>
              </a:spcBef>
              <a:spcAft>
                <a:spcPts val="0"/>
              </a:spcAft>
              <a:buSzPts val="1400"/>
              <a:buFont typeface="Times New Roman"/>
              <a:buNone/>
            </a:pPr>
            <a:r>
              <a:rPr lang="en-US" dirty="0">
                <a:latin typeface="Times New Roman"/>
                <a:ea typeface="Times New Roman"/>
                <a:cs typeface="Times New Roman"/>
                <a:sym typeface="Times New Roman"/>
              </a:rPr>
              <a:t>-medieval fortification: </a:t>
            </a:r>
            <a:r>
              <a:rPr lang="en-US" u="sng" dirty="0">
                <a:solidFill>
                  <a:schemeClr val="hlink"/>
                </a:solidFill>
                <a:latin typeface="Times New Roman"/>
                <a:ea typeface="Times New Roman"/>
                <a:cs typeface="Times New Roman"/>
                <a:sym typeface="Times New Roman"/>
                <a:hlinkClick r:id="rId3"/>
              </a:rPr>
              <a:t>https://newamericancastle.org/security/#prettyPhoto</a:t>
            </a:r>
            <a:endParaRPr dirty="0">
              <a:latin typeface="Times New Roman"/>
              <a:ea typeface="Times New Roman"/>
              <a:cs typeface="Times New Roman"/>
              <a:sym typeface="Times New Roman"/>
            </a:endParaRPr>
          </a:p>
          <a:p>
            <a:pPr marL="914400" lvl="2" indent="0" algn="l" rtl="0">
              <a:lnSpc>
                <a:spcPct val="90000"/>
              </a:lnSpc>
              <a:spcBef>
                <a:spcPts val="500"/>
              </a:spcBef>
              <a:spcAft>
                <a:spcPts val="0"/>
              </a:spcAft>
              <a:buSzPts val="1400"/>
              <a:buFont typeface="Times New Roman"/>
              <a:buNone/>
            </a:pPr>
            <a:endParaRPr dirty="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dirty="0">
              <a:latin typeface="Times New Roman"/>
              <a:ea typeface="Times New Roman"/>
              <a:cs typeface="Times New Roman"/>
              <a:sym typeface="Times New Roman"/>
            </a:endParaRPr>
          </a:p>
          <a:p>
            <a:pPr marL="0" lvl="0" indent="0" algn="l" rtl="0">
              <a:spcBef>
                <a:spcPts val="0"/>
              </a:spcBef>
              <a:spcAft>
                <a:spcPts val="0"/>
              </a:spcAft>
              <a:buClr>
                <a:schemeClr val="dk1"/>
              </a:buClr>
              <a:buFont typeface="Arial"/>
              <a:buNone/>
            </a:pPr>
            <a:endParaRPr dirty="0">
              <a:latin typeface="Times New Roman"/>
              <a:ea typeface="Times New Roman"/>
              <a:cs typeface="Times New Roman"/>
              <a:sym typeface="Times New Roman"/>
            </a:endParaRPr>
          </a:p>
          <a:p>
            <a:pPr marL="0" lvl="0" indent="0" algn="l" rtl="0">
              <a:spcBef>
                <a:spcPts val="0"/>
              </a:spcBef>
              <a:spcAft>
                <a:spcPts val="0"/>
              </a:spcAft>
              <a:buNone/>
            </a:pPr>
            <a:endParaRPr sz="2800" dirty="0"/>
          </a:p>
        </p:txBody>
      </p:sp>
      <p:sp>
        <p:nvSpPr>
          <p:cNvPr id="95" name="Google Shape;95;g1382224b6b8_0_1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7</a:t>
            </a:fld>
            <a:endParaRPr sz="1200" b="0" i="0" u="none" strike="noStrike" cap="non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solidFill>
                  <a:srgbClr val="222222"/>
                </a:solidFill>
              </a:rPr>
              <a:t>three states of data: at rest, in transit, in use,</a:t>
            </a:r>
            <a:endParaRPr>
              <a:solidFill>
                <a:srgbClr val="222222"/>
              </a:solidFill>
            </a:endParaRPr>
          </a:p>
          <a:p>
            <a:pPr marL="0" lvl="0" indent="0" algn="l" rtl="0">
              <a:spcBef>
                <a:spcPts val="0"/>
              </a:spcBef>
              <a:spcAft>
                <a:spcPts val="0"/>
              </a:spcAft>
              <a:buNone/>
            </a:pPr>
            <a:r>
              <a:rPr lang="en-US">
                <a:solidFill>
                  <a:srgbClr val="222222"/>
                </a:solidFill>
              </a:rPr>
              <a:t>info sec subsumes </a:t>
            </a:r>
            <a:r>
              <a:rPr lang="en-US">
                <a:solidFill>
                  <a:srgbClr val="222222"/>
                </a:solidFill>
                <a:latin typeface="Roboto"/>
                <a:ea typeface="Roboto"/>
                <a:cs typeface="Roboto"/>
                <a:sym typeface="Roboto"/>
              </a:rPr>
              <a:t>network security, computer security, cybersecurity, database security</a:t>
            </a:r>
            <a:endParaRPr>
              <a:solidFill>
                <a:srgbClr val="222222"/>
              </a:solidFill>
            </a:endParaRPr>
          </a:p>
        </p:txBody>
      </p:sp>
      <p:sp>
        <p:nvSpPr>
          <p:cNvPr id="102" name="Google Shape;10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45edbdcfe4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u="sng">
                <a:solidFill>
                  <a:schemeClr val="hlink"/>
                </a:solidFill>
                <a:hlinkClick r:id="rId3"/>
              </a:rPr>
              <a:t>https://www.amazon.com/CompTIA-Security-Analyst-MindTap-Course/dp/0357541375</a:t>
            </a:r>
            <a:endParaRPr/>
          </a:p>
          <a:p>
            <a:pPr marL="0" lvl="0" indent="0" algn="l" rtl="0">
              <a:spcBef>
                <a:spcPts val="0"/>
              </a:spcBef>
              <a:spcAft>
                <a:spcPts val="0"/>
              </a:spcAft>
              <a:buNone/>
            </a:pPr>
            <a:endParaRPr/>
          </a:p>
          <a:p>
            <a:pPr marL="0" lvl="0" indent="0" algn="l" rtl="0">
              <a:spcBef>
                <a:spcPts val="0"/>
              </a:spcBef>
              <a:spcAft>
                <a:spcPts val="0"/>
              </a:spcAft>
              <a:buNone/>
            </a:pPr>
            <a:r>
              <a:rPr lang="en-US" sz="1400" u="sng">
                <a:solidFill>
                  <a:schemeClr val="hlink"/>
                </a:solidFill>
                <a:latin typeface="Roboto"/>
                <a:ea typeface="Roboto"/>
                <a:cs typeface="Roboto"/>
                <a:sym typeface="Roboto"/>
                <a:hlinkClick r:id="rId4"/>
              </a:rPr>
              <a:t>https://cybersecurityventures.com/cybercrime-damage-costs-10-trillion-by-2025/</a:t>
            </a:r>
            <a:endParaRPr sz="1400">
              <a:latin typeface="Roboto"/>
              <a:ea typeface="Roboto"/>
              <a:cs typeface="Roboto"/>
              <a:sym typeface="Roboto"/>
            </a:endParaRPr>
          </a:p>
          <a:p>
            <a:pPr marL="0" lvl="0" indent="0" algn="l" rtl="0">
              <a:spcBef>
                <a:spcPts val="0"/>
              </a:spcBef>
              <a:spcAft>
                <a:spcPts val="0"/>
              </a:spcAft>
              <a:buNone/>
            </a:pPr>
            <a:endParaRPr sz="1400">
              <a:latin typeface="Roboto"/>
              <a:ea typeface="Roboto"/>
              <a:cs typeface="Roboto"/>
              <a:sym typeface="Roboto"/>
            </a:endParaRPr>
          </a:p>
          <a:p>
            <a:pPr marL="0" lvl="0" indent="0" algn="l" rtl="0">
              <a:spcBef>
                <a:spcPts val="0"/>
              </a:spcBef>
              <a:spcAft>
                <a:spcPts val="0"/>
              </a:spcAft>
              <a:buNone/>
            </a:pPr>
            <a:r>
              <a:rPr lang="en-US" sz="1400" u="sng">
                <a:solidFill>
                  <a:schemeClr val="hlink"/>
                </a:solidFill>
                <a:latin typeface="Roboto"/>
                <a:ea typeface="Roboto"/>
                <a:cs typeface="Roboto"/>
                <a:sym typeface="Roboto"/>
                <a:hlinkClick r:id="rId5"/>
              </a:rPr>
              <a:t>https://www.dqindia.com/ransomweary-businesses-need-to-scale-up-their-data-protection-strategies/</a:t>
            </a:r>
            <a:endParaRPr sz="1400">
              <a:latin typeface="Roboto"/>
              <a:ea typeface="Roboto"/>
              <a:cs typeface="Roboto"/>
              <a:sym typeface="Roboto"/>
            </a:endParaRPr>
          </a:p>
          <a:p>
            <a:pPr marL="0" lvl="0" indent="0" algn="l" rtl="0">
              <a:spcBef>
                <a:spcPts val="0"/>
              </a:spcBef>
              <a:spcAft>
                <a:spcPts val="0"/>
              </a:spcAft>
              <a:buNone/>
            </a:pPr>
            <a:endParaRPr sz="1400">
              <a:latin typeface="Roboto"/>
              <a:ea typeface="Roboto"/>
              <a:cs typeface="Roboto"/>
              <a:sym typeface="Roboto"/>
            </a:endParaRPr>
          </a:p>
          <a:p>
            <a:pPr marL="0" lvl="0" indent="0" algn="l" rtl="0">
              <a:spcBef>
                <a:spcPts val="0"/>
              </a:spcBef>
              <a:spcAft>
                <a:spcPts val="0"/>
              </a:spcAft>
              <a:buNone/>
            </a:pPr>
            <a:r>
              <a:rPr lang="en-US" sz="1400" u="sng">
                <a:solidFill>
                  <a:schemeClr val="hlink"/>
                </a:solidFill>
                <a:latin typeface="Roboto"/>
                <a:ea typeface="Roboto"/>
                <a:cs typeface="Roboto"/>
                <a:sym typeface="Roboto"/>
                <a:hlinkClick r:id="rId6"/>
              </a:rPr>
              <a:t>https://www.intelice.com/cybercrime-skyrockets/</a:t>
            </a:r>
            <a:endParaRPr sz="1400">
              <a:latin typeface="Roboto"/>
              <a:ea typeface="Roboto"/>
              <a:cs typeface="Roboto"/>
              <a:sym typeface="Roboto"/>
            </a:endParaRPr>
          </a:p>
          <a:p>
            <a:pPr marL="0" lvl="0" indent="0" algn="l" rtl="0">
              <a:spcBef>
                <a:spcPts val="0"/>
              </a:spcBef>
              <a:spcAft>
                <a:spcPts val="0"/>
              </a:spcAft>
              <a:buNone/>
            </a:pPr>
            <a:endParaRPr sz="1400">
              <a:latin typeface="Roboto"/>
              <a:ea typeface="Roboto"/>
              <a:cs typeface="Roboto"/>
              <a:sym typeface="Roboto"/>
            </a:endParaRPr>
          </a:p>
          <a:p>
            <a:pPr marL="0" lvl="0" indent="0" algn="l" rtl="0">
              <a:spcBef>
                <a:spcPts val="0"/>
              </a:spcBef>
              <a:spcAft>
                <a:spcPts val="0"/>
              </a:spcAft>
              <a:buNone/>
            </a:pPr>
            <a:r>
              <a:rPr lang="en-US" sz="1400" u="sng">
                <a:solidFill>
                  <a:schemeClr val="hlink"/>
                </a:solidFill>
                <a:latin typeface="Roboto"/>
                <a:ea typeface="Roboto"/>
                <a:cs typeface="Roboto"/>
                <a:sym typeface="Roboto"/>
                <a:hlinkClick r:id="rId7"/>
              </a:rPr>
              <a:t>https://www.information-management.com/news/most-organizations-ill-prepared-to-defend-against-cyber-attacks</a:t>
            </a:r>
            <a:endParaRPr sz="1400">
              <a:latin typeface="Roboto"/>
              <a:ea typeface="Roboto"/>
              <a:cs typeface="Roboto"/>
              <a:sym typeface="Roboto"/>
            </a:endParaRPr>
          </a:p>
          <a:p>
            <a:pPr marL="0" lvl="0" indent="0" algn="l" rtl="0">
              <a:spcBef>
                <a:spcPts val="0"/>
              </a:spcBef>
              <a:spcAft>
                <a:spcPts val="0"/>
              </a:spcAft>
              <a:buNone/>
            </a:pPr>
            <a:endParaRPr sz="1400">
              <a:latin typeface="Roboto"/>
              <a:ea typeface="Roboto"/>
              <a:cs typeface="Roboto"/>
              <a:sym typeface="Roboto"/>
            </a:endParaRPr>
          </a:p>
          <a:p>
            <a:pPr marL="0" lvl="0" indent="0" algn="l" rtl="0">
              <a:spcBef>
                <a:spcPts val="0"/>
              </a:spcBef>
              <a:spcAft>
                <a:spcPts val="0"/>
              </a:spcAft>
              <a:buNone/>
            </a:pPr>
            <a:r>
              <a:rPr lang="en-US" sz="1400" u="sng">
                <a:solidFill>
                  <a:schemeClr val="hlink"/>
                </a:solidFill>
                <a:latin typeface="Roboto"/>
                <a:ea typeface="Roboto"/>
                <a:cs typeface="Roboto"/>
                <a:sym typeface="Roboto"/>
                <a:hlinkClick r:id="rId8"/>
              </a:rPr>
              <a:t>https://spanning.com/blog/cyberattacks-2021-phishing-ransomware-data-breach-statistics/</a:t>
            </a:r>
            <a:endParaRPr sz="1400">
              <a:latin typeface="Roboto"/>
              <a:ea typeface="Roboto"/>
              <a:cs typeface="Roboto"/>
              <a:sym typeface="Roboto"/>
            </a:endParaRPr>
          </a:p>
          <a:p>
            <a:pPr marL="0" lvl="0" indent="0" algn="l" rtl="0">
              <a:spcBef>
                <a:spcPts val="0"/>
              </a:spcBef>
              <a:spcAft>
                <a:spcPts val="0"/>
              </a:spcAft>
              <a:buNone/>
            </a:pPr>
            <a:endParaRPr sz="1400">
              <a:latin typeface="Roboto"/>
              <a:ea typeface="Roboto"/>
              <a:cs typeface="Roboto"/>
              <a:sym typeface="Roboto"/>
            </a:endParaRPr>
          </a:p>
          <a:p>
            <a:pPr marL="0" lvl="0" indent="0" algn="l" rtl="0">
              <a:spcBef>
                <a:spcPts val="0"/>
              </a:spcBef>
              <a:spcAft>
                <a:spcPts val="0"/>
              </a:spcAft>
              <a:buNone/>
            </a:pPr>
            <a:r>
              <a:rPr lang="en-US" sz="1400" u="sng">
                <a:solidFill>
                  <a:schemeClr val="hlink"/>
                </a:solidFill>
                <a:latin typeface="Roboto"/>
                <a:ea typeface="Roboto"/>
                <a:cs typeface="Roboto"/>
                <a:sym typeface="Roboto"/>
                <a:hlinkClick r:id="rId9"/>
              </a:rPr>
              <a:t>https://www.makeuseof.com/how-many-bots-on-twitter/</a:t>
            </a:r>
            <a:endParaRPr sz="1400">
              <a:latin typeface="Roboto"/>
              <a:ea typeface="Roboto"/>
              <a:cs typeface="Roboto"/>
              <a:sym typeface="Roboto"/>
            </a:endParaRPr>
          </a:p>
          <a:p>
            <a:pPr marL="0" lvl="0" indent="0" algn="l" rtl="0">
              <a:spcBef>
                <a:spcPts val="0"/>
              </a:spcBef>
              <a:spcAft>
                <a:spcPts val="0"/>
              </a:spcAft>
              <a:buNone/>
            </a:pPr>
            <a:endParaRPr sz="1400">
              <a:latin typeface="Roboto"/>
              <a:ea typeface="Roboto"/>
              <a:cs typeface="Roboto"/>
              <a:sym typeface="Roboto"/>
            </a:endParaRPr>
          </a:p>
          <a:p>
            <a:pPr marL="0" lvl="0" indent="0" algn="l" rtl="0">
              <a:spcBef>
                <a:spcPts val="0"/>
              </a:spcBef>
              <a:spcAft>
                <a:spcPts val="0"/>
              </a:spcAft>
              <a:buNone/>
            </a:pPr>
            <a:endParaRPr sz="1400">
              <a:latin typeface="Roboto"/>
              <a:ea typeface="Roboto"/>
              <a:cs typeface="Roboto"/>
              <a:sym typeface="Roboto"/>
            </a:endParaRPr>
          </a:p>
          <a:p>
            <a:pPr marL="0" lvl="0" indent="0" algn="l" rtl="0">
              <a:spcBef>
                <a:spcPts val="0"/>
              </a:spcBef>
              <a:spcAft>
                <a:spcPts val="0"/>
              </a:spcAft>
              <a:buNone/>
            </a:pPr>
            <a:endParaRPr sz="1400">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400">
              <a:latin typeface="Roboto"/>
              <a:ea typeface="Roboto"/>
              <a:cs typeface="Roboto"/>
              <a:sym typeface="Roboto"/>
            </a:endParaRPr>
          </a:p>
          <a:p>
            <a:pPr marL="0" lvl="0" indent="0" algn="l" rtl="0">
              <a:spcBef>
                <a:spcPts val="0"/>
              </a:spcBef>
              <a:spcAft>
                <a:spcPts val="0"/>
              </a:spcAft>
              <a:buNone/>
            </a:pPr>
            <a:endParaRPr/>
          </a:p>
        </p:txBody>
      </p:sp>
      <p:sp>
        <p:nvSpPr>
          <p:cNvPr id="110" name="Google Shape;110;g145edbdcfe4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u="sng">
                <a:solidFill>
                  <a:schemeClr val="hlink"/>
                </a:solidFill>
                <a:hlinkClick r:id="rId3"/>
              </a:rPr>
              <a:t>https://www.networkworld.com/article/3022766/ukrainian-power-grid-hack-what-happened-and-what-needs-to-change.html</a:t>
            </a:r>
            <a:endParaRPr/>
          </a:p>
          <a:p>
            <a:pPr marL="0" lvl="0" indent="0" algn="l" rtl="0">
              <a:spcBef>
                <a:spcPts val="0"/>
              </a:spcBef>
              <a:spcAft>
                <a:spcPts val="0"/>
              </a:spcAft>
              <a:buNone/>
            </a:pPr>
            <a:endParaRPr/>
          </a:p>
          <a:p>
            <a:pPr marL="0" lvl="0" indent="0" algn="l" rtl="0">
              <a:spcBef>
                <a:spcPts val="0"/>
              </a:spcBef>
              <a:spcAft>
                <a:spcPts val="0"/>
              </a:spcAft>
              <a:buNone/>
            </a:pPr>
            <a:r>
              <a:rPr lang="en-US" u="sng">
                <a:solidFill>
                  <a:schemeClr val="hlink"/>
                </a:solidFill>
                <a:hlinkClick r:id="rId4"/>
              </a:rPr>
              <a:t>https://www.hackread.com/indian-pm-modi-twitter-account-hacked-bitcoin-scam/</a:t>
            </a:r>
            <a:endParaRPr/>
          </a:p>
          <a:p>
            <a:pPr marL="0" lvl="0" indent="0" algn="l" rtl="0">
              <a:spcBef>
                <a:spcPts val="0"/>
              </a:spcBef>
              <a:spcAft>
                <a:spcPts val="0"/>
              </a:spcAft>
              <a:buNone/>
            </a:pPr>
            <a:endParaRPr/>
          </a:p>
          <a:p>
            <a:pPr marL="0" lvl="0" indent="0" algn="l" rtl="0">
              <a:spcBef>
                <a:spcPts val="0"/>
              </a:spcBef>
              <a:spcAft>
                <a:spcPts val="0"/>
              </a:spcAft>
              <a:buNone/>
            </a:pPr>
            <a:r>
              <a:rPr lang="en-US" u="sng">
                <a:solidFill>
                  <a:schemeClr val="hlink"/>
                </a:solidFill>
                <a:hlinkClick r:id="rId5"/>
              </a:rPr>
              <a:t>https://www.nytimes.com/2020/03/20/style/zoombombing-zoom-trolling.html</a:t>
            </a:r>
            <a:endParaRPr/>
          </a:p>
          <a:p>
            <a:pPr marL="0" lvl="0" indent="0" algn="l" rtl="0">
              <a:spcBef>
                <a:spcPts val="0"/>
              </a:spcBef>
              <a:spcAft>
                <a:spcPts val="0"/>
              </a:spcAft>
              <a:buNone/>
            </a:pPr>
            <a:endParaRPr/>
          </a:p>
          <a:p>
            <a:pPr marL="0" lvl="0" indent="0" algn="l" rtl="0">
              <a:spcBef>
                <a:spcPts val="0"/>
              </a:spcBef>
              <a:spcAft>
                <a:spcPts val="0"/>
              </a:spcAft>
              <a:buNone/>
            </a:pPr>
            <a:r>
              <a:rPr lang="en-US" u="sng">
                <a:solidFill>
                  <a:schemeClr val="hlink"/>
                </a:solidFill>
                <a:hlinkClick r:id="rId6"/>
              </a:rPr>
              <a:t>https://www.csoonline.com/article/3258748/the-mirai-botnet-explained-how-teen-scammers-and-cctv-cameras-almost-brought-down-the-internet.html</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24" name="Google Shape;12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45edbdcfe4_0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u="sng" dirty="0">
                <a:solidFill>
                  <a:schemeClr val="hlink"/>
                </a:solidFill>
                <a:hlinkClick r:id="rId3"/>
              </a:rPr>
              <a:t>https://www.dawn.com/news/1578882</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u="sng" dirty="0">
                <a:solidFill>
                  <a:schemeClr val="hlink"/>
                </a:solidFill>
                <a:hlinkClick r:id="rId4"/>
              </a:rPr>
              <a:t>https://www.sundayguardianlive.com/world/pak-chinese-militaries-lose-key-information-hackers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u="sng" dirty="0">
                <a:solidFill>
                  <a:schemeClr val="hlink"/>
                </a:solidFill>
                <a:hlinkClick r:id="rId5"/>
              </a:rPr>
              <a:t>https://www.thenews.com.pk/print/945811-finance-ministry-data-hacked-three-months-ago</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u="sng" dirty="0">
                <a:solidFill>
                  <a:schemeClr val="hlink"/>
                </a:solidFill>
                <a:hlinkClick r:id="rId6"/>
              </a:rPr>
              <a:t>https://www.thenews.com.pk/print/911801-fia-says-nadra-biometric-data-hacked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u="sng" dirty="0">
                <a:solidFill>
                  <a:schemeClr val="hlink"/>
                </a:solidFill>
                <a:hlinkClick r:id="rId7"/>
              </a:rPr>
              <a:t>https://tribune.com.pk/story/2316604/neglect-caused-fbr-cyber-attack</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u="sng" dirty="0">
                <a:solidFill>
                  <a:schemeClr val="hlink"/>
                </a:solidFill>
                <a:hlinkClick r:id="rId8"/>
              </a:rPr>
              <a:t>https://profit.pakistantoday.com.pk/2022/01/18/telcos-deny-data-breach/</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137" name="Google Shape;137;g145edbdcfe4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45edbdcfe4_0_1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145edbdcfe4_0_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13"/>
        <p:cNvGrpSpPr/>
        <p:nvPr/>
      </p:nvGrpSpPr>
      <p:grpSpPr>
        <a:xfrm>
          <a:off x="0" y="0"/>
          <a:ext cx="0" cy="0"/>
          <a:chOff x="0" y="0"/>
          <a:chExt cx="0" cy="0"/>
        </a:xfrm>
      </p:grpSpPr>
      <p:sp>
        <p:nvSpPr>
          <p:cNvPr id="14" name="Google Shape;14;g1382224b6b8_0_65"/>
          <p:cNvSpPr/>
          <p:nvPr/>
        </p:nvSpPr>
        <p:spPr>
          <a:xfrm>
            <a:off x="-167" y="0"/>
            <a:ext cx="12192029" cy="5863987"/>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5" name="Google Shape;15;g1382224b6b8_0_65"/>
          <p:cNvSpPr txBox="1">
            <a:spLocks noGrp="1"/>
          </p:cNvSpPr>
          <p:nvPr>
            <p:ph type="ctrTitle"/>
          </p:nvPr>
        </p:nvSpPr>
        <p:spPr>
          <a:xfrm>
            <a:off x="415600" y="719633"/>
            <a:ext cx="11360700" cy="1710000"/>
          </a:xfrm>
          <a:prstGeom prst="rect">
            <a:avLst/>
          </a:prstGeom>
        </p:spPr>
        <p:txBody>
          <a:bodyPr spcFirstLastPara="1" wrap="square" lIns="121900" tIns="121900" rIns="121900" bIns="121900" anchor="t"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6" name="Google Shape;16;g1382224b6b8_0_65"/>
          <p:cNvSpPr txBox="1">
            <a:spLocks noGrp="1"/>
          </p:cNvSpPr>
          <p:nvPr>
            <p:ph type="subTitle" idx="1"/>
          </p:nvPr>
        </p:nvSpPr>
        <p:spPr>
          <a:xfrm>
            <a:off x="415600" y="2504747"/>
            <a:ext cx="5656800" cy="984300"/>
          </a:xfrm>
          <a:prstGeom prst="rect">
            <a:avLst/>
          </a:prstGeom>
        </p:spPr>
        <p:txBody>
          <a:bodyPr spcFirstLastPara="1" wrap="square" lIns="121900" tIns="121900" rIns="121900" bIns="121900" anchor="t" anchorCtr="0">
            <a:normAutofit/>
          </a:bodyPr>
          <a:lstStyle>
            <a:lvl1pPr lvl="0">
              <a:lnSpc>
                <a:spcPct val="100000"/>
              </a:lnSpc>
              <a:spcBef>
                <a:spcPts val="0"/>
              </a:spcBef>
              <a:spcAft>
                <a:spcPts val="0"/>
              </a:spcAft>
              <a:buClr>
                <a:schemeClr val="lt2"/>
              </a:buClr>
              <a:buSzPts val="2100"/>
              <a:buNone/>
              <a:defRPr sz="2100">
                <a:solidFill>
                  <a:schemeClr val="lt2"/>
                </a:solidFill>
              </a:defRPr>
            </a:lvl1pPr>
            <a:lvl2pPr lvl="1">
              <a:lnSpc>
                <a:spcPct val="100000"/>
              </a:lnSpc>
              <a:spcBef>
                <a:spcPts val="0"/>
              </a:spcBef>
              <a:spcAft>
                <a:spcPts val="0"/>
              </a:spcAft>
              <a:buClr>
                <a:schemeClr val="lt2"/>
              </a:buClr>
              <a:buSzPts val="2100"/>
              <a:buNone/>
              <a:defRPr sz="2100">
                <a:solidFill>
                  <a:schemeClr val="lt2"/>
                </a:solidFill>
              </a:defRPr>
            </a:lvl2pPr>
            <a:lvl3pPr lvl="2">
              <a:lnSpc>
                <a:spcPct val="100000"/>
              </a:lnSpc>
              <a:spcBef>
                <a:spcPts val="0"/>
              </a:spcBef>
              <a:spcAft>
                <a:spcPts val="0"/>
              </a:spcAft>
              <a:buClr>
                <a:schemeClr val="lt2"/>
              </a:buClr>
              <a:buSzPts val="2100"/>
              <a:buNone/>
              <a:defRPr sz="2100">
                <a:solidFill>
                  <a:schemeClr val="lt2"/>
                </a:solidFill>
              </a:defRPr>
            </a:lvl3pPr>
            <a:lvl4pPr lvl="3">
              <a:lnSpc>
                <a:spcPct val="100000"/>
              </a:lnSpc>
              <a:spcBef>
                <a:spcPts val="0"/>
              </a:spcBef>
              <a:spcAft>
                <a:spcPts val="0"/>
              </a:spcAft>
              <a:buClr>
                <a:schemeClr val="lt2"/>
              </a:buClr>
              <a:buSzPts val="2100"/>
              <a:buNone/>
              <a:defRPr sz="2100">
                <a:solidFill>
                  <a:schemeClr val="lt2"/>
                </a:solidFill>
              </a:defRPr>
            </a:lvl4pPr>
            <a:lvl5pPr lvl="4">
              <a:lnSpc>
                <a:spcPct val="100000"/>
              </a:lnSpc>
              <a:spcBef>
                <a:spcPts val="0"/>
              </a:spcBef>
              <a:spcAft>
                <a:spcPts val="0"/>
              </a:spcAft>
              <a:buClr>
                <a:schemeClr val="lt2"/>
              </a:buClr>
              <a:buSzPts val="2100"/>
              <a:buNone/>
              <a:defRPr sz="2100">
                <a:solidFill>
                  <a:schemeClr val="lt2"/>
                </a:solidFill>
              </a:defRPr>
            </a:lvl5pPr>
            <a:lvl6pPr lvl="5">
              <a:lnSpc>
                <a:spcPct val="100000"/>
              </a:lnSpc>
              <a:spcBef>
                <a:spcPts val="0"/>
              </a:spcBef>
              <a:spcAft>
                <a:spcPts val="0"/>
              </a:spcAft>
              <a:buClr>
                <a:schemeClr val="lt2"/>
              </a:buClr>
              <a:buSzPts val="2100"/>
              <a:buNone/>
              <a:defRPr sz="2100">
                <a:solidFill>
                  <a:schemeClr val="lt2"/>
                </a:solidFill>
              </a:defRPr>
            </a:lvl6pPr>
            <a:lvl7pPr lvl="6">
              <a:lnSpc>
                <a:spcPct val="100000"/>
              </a:lnSpc>
              <a:spcBef>
                <a:spcPts val="0"/>
              </a:spcBef>
              <a:spcAft>
                <a:spcPts val="0"/>
              </a:spcAft>
              <a:buClr>
                <a:schemeClr val="lt2"/>
              </a:buClr>
              <a:buSzPts val="2100"/>
              <a:buNone/>
              <a:defRPr sz="2100">
                <a:solidFill>
                  <a:schemeClr val="lt2"/>
                </a:solidFill>
              </a:defRPr>
            </a:lvl7pPr>
            <a:lvl8pPr lvl="7">
              <a:lnSpc>
                <a:spcPct val="100000"/>
              </a:lnSpc>
              <a:spcBef>
                <a:spcPts val="0"/>
              </a:spcBef>
              <a:spcAft>
                <a:spcPts val="0"/>
              </a:spcAft>
              <a:buClr>
                <a:schemeClr val="lt2"/>
              </a:buClr>
              <a:buSzPts val="2100"/>
              <a:buNone/>
              <a:defRPr sz="2100">
                <a:solidFill>
                  <a:schemeClr val="lt2"/>
                </a:solidFill>
              </a:defRPr>
            </a:lvl8pPr>
            <a:lvl9pPr lvl="8">
              <a:lnSpc>
                <a:spcPct val="100000"/>
              </a:lnSpc>
              <a:spcBef>
                <a:spcPts val="0"/>
              </a:spcBef>
              <a:spcAft>
                <a:spcPts val="0"/>
              </a:spcAft>
              <a:buClr>
                <a:schemeClr val="lt2"/>
              </a:buClr>
              <a:buSzPts val="2100"/>
              <a:buNone/>
              <a:defRPr sz="2100">
                <a:solidFill>
                  <a:schemeClr val="lt2"/>
                </a:solidFill>
              </a:defRPr>
            </a:lvl9pPr>
          </a:lstStyle>
          <a:p>
            <a:endParaRPr/>
          </a:p>
        </p:txBody>
      </p:sp>
      <p:sp>
        <p:nvSpPr>
          <p:cNvPr id="17" name="Google Shape;17;g1382224b6b8_0_6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58"/>
        <p:cNvGrpSpPr/>
        <p:nvPr/>
      </p:nvGrpSpPr>
      <p:grpSpPr>
        <a:xfrm>
          <a:off x="0" y="0"/>
          <a:ext cx="0" cy="0"/>
          <a:chOff x="0" y="0"/>
          <a:chExt cx="0" cy="0"/>
        </a:xfrm>
      </p:grpSpPr>
      <p:sp>
        <p:nvSpPr>
          <p:cNvPr id="59" name="Google Shape;59;g1382224b6b8_0_110"/>
          <p:cNvSpPr txBox="1">
            <a:spLocks noGrp="1"/>
          </p:cNvSpPr>
          <p:nvPr>
            <p:ph type="title" hasCustomPrompt="1"/>
          </p:nvPr>
        </p:nvSpPr>
        <p:spPr>
          <a:xfrm>
            <a:off x="415667" y="1108233"/>
            <a:ext cx="7113300" cy="1659600"/>
          </a:xfrm>
          <a:prstGeom prst="rect">
            <a:avLst/>
          </a:prstGeom>
        </p:spPr>
        <p:txBody>
          <a:bodyPr spcFirstLastPara="1" wrap="square" lIns="121900" tIns="121900" rIns="121900" bIns="121900" anchor="b" anchorCtr="0">
            <a:normAutofit/>
          </a:bodyPr>
          <a:lstStyle>
            <a:lvl1pPr lvl="0">
              <a:spcBef>
                <a:spcPts val="0"/>
              </a:spcBef>
              <a:spcAft>
                <a:spcPts val="0"/>
              </a:spcAft>
              <a:buClr>
                <a:schemeClr val="lt1"/>
              </a:buClr>
              <a:buSzPts val="13300"/>
              <a:buNone/>
              <a:defRPr sz="13300">
                <a:solidFill>
                  <a:schemeClr val="lt1"/>
                </a:solidFill>
              </a:defRPr>
            </a:lvl1pPr>
            <a:lvl2pPr lvl="1">
              <a:spcBef>
                <a:spcPts val="0"/>
              </a:spcBef>
              <a:spcAft>
                <a:spcPts val="0"/>
              </a:spcAft>
              <a:buClr>
                <a:schemeClr val="lt1"/>
              </a:buClr>
              <a:buSzPts val="13300"/>
              <a:buNone/>
              <a:defRPr sz="13300">
                <a:solidFill>
                  <a:schemeClr val="lt1"/>
                </a:solidFill>
              </a:defRPr>
            </a:lvl2pPr>
            <a:lvl3pPr lvl="2">
              <a:spcBef>
                <a:spcPts val="0"/>
              </a:spcBef>
              <a:spcAft>
                <a:spcPts val="0"/>
              </a:spcAft>
              <a:buClr>
                <a:schemeClr val="lt1"/>
              </a:buClr>
              <a:buSzPts val="13300"/>
              <a:buNone/>
              <a:defRPr sz="13300">
                <a:solidFill>
                  <a:schemeClr val="lt1"/>
                </a:solidFill>
              </a:defRPr>
            </a:lvl3pPr>
            <a:lvl4pPr lvl="3">
              <a:spcBef>
                <a:spcPts val="0"/>
              </a:spcBef>
              <a:spcAft>
                <a:spcPts val="0"/>
              </a:spcAft>
              <a:buClr>
                <a:schemeClr val="lt1"/>
              </a:buClr>
              <a:buSzPts val="13300"/>
              <a:buNone/>
              <a:defRPr sz="13300">
                <a:solidFill>
                  <a:schemeClr val="lt1"/>
                </a:solidFill>
              </a:defRPr>
            </a:lvl4pPr>
            <a:lvl5pPr lvl="4">
              <a:spcBef>
                <a:spcPts val="0"/>
              </a:spcBef>
              <a:spcAft>
                <a:spcPts val="0"/>
              </a:spcAft>
              <a:buClr>
                <a:schemeClr val="lt1"/>
              </a:buClr>
              <a:buSzPts val="13300"/>
              <a:buNone/>
              <a:defRPr sz="13300">
                <a:solidFill>
                  <a:schemeClr val="lt1"/>
                </a:solidFill>
              </a:defRPr>
            </a:lvl5pPr>
            <a:lvl6pPr lvl="5">
              <a:spcBef>
                <a:spcPts val="0"/>
              </a:spcBef>
              <a:spcAft>
                <a:spcPts val="0"/>
              </a:spcAft>
              <a:buClr>
                <a:schemeClr val="lt1"/>
              </a:buClr>
              <a:buSzPts val="13300"/>
              <a:buNone/>
              <a:defRPr sz="13300">
                <a:solidFill>
                  <a:schemeClr val="lt1"/>
                </a:solidFill>
              </a:defRPr>
            </a:lvl6pPr>
            <a:lvl7pPr lvl="6">
              <a:spcBef>
                <a:spcPts val="0"/>
              </a:spcBef>
              <a:spcAft>
                <a:spcPts val="0"/>
              </a:spcAft>
              <a:buClr>
                <a:schemeClr val="lt1"/>
              </a:buClr>
              <a:buSzPts val="13300"/>
              <a:buNone/>
              <a:defRPr sz="13300">
                <a:solidFill>
                  <a:schemeClr val="lt1"/>
                </a:solidFill>
              </a:defRPr>
            </a:lvl7pPr>
            <a:lvl8pPr lvl="7">
              <a:spcBef>
                <a:spcPts val="0"/>
              </a:spcBef>
              <a:spcAft>
                <a:spcPts val="0"/>
              </a:spcAft>
              <a:buClr>
                <a:schemeClr val="lt1"/>
              </a:buClr>
              <a:buSzPts val="13300"/>
              <a:buNone/>
              <a:defRPr sz="13300">
                <a:solidFill>
                  <a:schemeClr val="lt1"/>
                </a:solidFill>
              </a:defRPr>
            </a:lvl8pPr>
            <a:lvl9pPr lvl="8">
              <a:spcBef>
                <a:spcPts val="0"/>
              </a:spcBef>
              <a:spcAft>
                <a:spcPts val="0"/>
              </a:spcAft>
              <a:buClr>
                <a:schemeClr val="lt1"/>
              </a:buClr>
              <a:buSzPts val="13300"/>
              <a:buNone/>
              <a:defRPr sz="13300">
                <a:solidFill>
                  <a:schemeClr val="lt1"/>
                </a:solidFill>
              </a:defRPr>
            </a:lvl9pPr>
          </a:lstStyle>
          <a:p>
            <a:r>
              <a:t>xx%</a:t>
            </a:r>
          </a:p>
        </p:txBody>
      </p:sp>
      <p:sp>
        <p:nvSpPr>
          <p:cNvPr id="60" name="Google Shape;60;g1382224b6b8_0_110"/>
          <p:cNvSpPr txBox="1">
            <a:spLocks noGrp="1"/>
          </p:cNvSpPr>
          <p:nvPr>
            <p:ph type="body" idx="1"/>
          </p:nvPr>
        </p:nvSpPr>
        <p:spPr>
          <a:xfrm>
            <a:off x="415600" y="2828567"/>
            <a:ext cx="7113300" cy="12567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Clr>
                <a:schemeClr val="accent2"/>
              </a:buClr>
              <a:buSzPts val="1700"/>
              <a:buChar char="●"/>
              <a:defRPr>
                <a:solidFill>
                  <a:schemeClr val="accent2"/>
                </a:solidFill>
              </a:defRPr>
            </a:lvl1pPr>
            <a:lvl2pPr marL="914400" lvl="1" indent="-323850">
              <a:spcBef>
                <a:spcPts val="0"/>
              </a:spcBef>
              <a:spcAft>
                <a:spcPts val="0"/>
              </a:spcAft>
              <a:buClr>
                <a:schemeClr val="accent2"/>
              </a:buClr>
              <a:buSzPts val="1500"/>
              <a:buChar char="○"/>
              <a:defRPr>
                <a:solidFill>
                  <a:schemeClr val="accent2"/>
                </a:solidFill>
              </a:defRPr>
            </a:lvl2pPr>
            <a:lvl3pPr marL="1371600" lvl="2" indent="-323850">
              <a:spcBef>
                <a:spcPts val="0"/>
              </a:spcBef>
              <a:spcAft>
                <a:spcPts val="0"/>
              </a:spcAft>
              <a:buClr>
                <a:schemeClr val="accent2"/>
              </a:buClr>
              <a:buSzPts val="1500"/>
              <a:buChar char="■"/>
              <a:defRPr>
                <a:solidFill>
                  <a:schemeClr val="accent2"/>
                </a:solidFill>
              </a:defRPr>
            </a:lvl3pPr>
            <a:lvl4pPr marL="1828800" lvl="3" indent="-323850">
              <a:spcBef>
                <a:spcPts val="0"/>
              </a:spcBef>
              <a:spcAft>
                <a:spcPts val="0"/>
              </a:spcAft>
              <a:buClr>
                <a:schemeClr val="accent2"/>
              </a:buClr>
              <a:buSzPts val="1500"/>
              <a:buChar char="●"/>
              <a:defRPr>
                <a:solidFill>
                  <a:schemeClr val="accent2"/>
                </a:solidFill>
              </a:defRPr>
            </a:lvl4pPr>
            <a:lvl5pPr marL="2286000" lvl="4" indent="-323850">
              <a:spcBef>
                <a:spcPts val="0"/>
              </a:spcBef>
              <a:spcAft>
                <a:spcPts val="0"/>
              </a:spcAft>
              <a:buClr>
                <a:schemeClr val="accent2"/>
              </a:buClr>
              <a:buSzPts val="1500"/>
              <a:buChar char="○"/>
              <a:defRPr>
                <a:solidFill>
                  <a:schemeClr val="accent2"/>
                </a:solidFill>
              </a:defRPr>
            </a:lvl5pPr>
            <a:lvl6pPr marL="2743200" lvl="5" indent="-323850">
              <a:spcBef>
                <a:spcPts val="0"/>
              </a:spcBef>
              <a:spcAft>
                <a:spcPts val="0"/>
              </a:spcAft>
              <a:buClr>
                <a:schemeClr val="accent2"/>
              </a:buClr>
              <a:buSzPts val="1500"/>
              <a:buChar char="■"/>
              <a:defRPr>
                <a:solidFill>
                  <a:schemeClr val="accent2"/>
                </a:solidFill>
              </a:defRPr>
            </a:lvl6pPr>
            <a:lvl7pPr marL="3200400" lvl="6" indent="-323850">
              <a:spcBef>
                <a:spcPts val="0"/>
              </a:spcBef>
              <a:spcAft>
                <a:spcPts val="0"/>
              </a:spcAft>
              <a:buClr>
                <a:schemeClr val="accent2"/>
              </a:buClr>
              <a:buSzPts val="1500"/>
              <a:buChar char="●"/>
              <a:defRPr>
                <a:solidFill>
                  <a:schemeClr val="accent2"/>
                </a:solidFill>
              </a:defRPr>
            </a:lvl7pPr>
            <a:lvl8pPr marL="3657600" lvl="7" indent="-323850">
              <a:spcBef>
                <a:spcPts val="0"/>
              </a:spcBef>
              <a:spcAft>
                <a:spcPts val="0"/>
              </a:spcAft>
              <a:buClr>
                <a:schemeClr val="accent2"/>
              </a:buClr>
              <a:buSzPts val="1500"/>
              <a:buChar char="○"/>
              <a:defRPr>
                <a:solidFill>
                  <a:schemeClr val="accent2"/>
                </a:solidFill>
              </a:defRPr>
            </a:lvl8pPr>
            <a:lvl9pPr marL="4114800" lvl="8" indent="-323850">
              <a:spcBef>
                <a:spcPts val="0"/>
              </a:spcBef>
              <a:spcAft>
                <a:spcPts val="0"/>
              </a:spcAft>
              <a:buClr>
                <a:schemeClr val="accent2"/>
              </a:buClr>
              <a:buSzPts val="1500"/>
              <a:buChar char="■"/>
              <a:defRPr>
                <a:solidFill>
                  <a:schemeClr val="accent2"/>
                </a:solidFill>
              </a:defRPr>
            </a:lvl9pPr>
          </a:lstStyle>
          <a:p>
            <a:endParaRPr/>
          </a:p>
        </p:txBody>
      </p:sp>
      <p:sp>
        <p:nvSpPr>
          <p:cNvPr id="61" name="Google Shape;61;g1382224b6b8_0_11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g1382224b6b8_0_11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4"/>
        <p:cNvGrpSpPr/>
        <p:nvPr/>
      </p:nvGrpSpPr>
      <p:grpSpPr>
        <a:xfrm>
          <a:off x="0" y="0"/>
          <a:ext cx="0" cy="0"/>
          <a:chOff x="0" y="0"/>
          <a:chExt cx="0" cy="0"/>
        </a:xfrm>
      </p:grpSpPr>
      <p:sp>
        <p:nvSpPr>
          <p:cNvPr id="65" name="Google Shape;65;g1382224b6b8_0_11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66" name="Google Shape;66;g1382224b6b8_0_116"/>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1600"/>
              </a:spcBef>
              <a:spcAft>
                <a:spcPts val="0"/>
              </a:spcAft>
              <a:buClr>
                <a:schemeClr val="dk1"/>
              </a:buClr>
              <a:buSzPts val="1800"/>
              <a:buChar char="○"/>
              <a:defRPr/>
            </a:lvl2pPr>
            <a:lvl3pPr marL="1371600" lvl="2" indent="-342900" algn="l" rtl="0">
              <a:lnSpc>
                <a:spcPct val="90000"/>
              </a:lnSpc>
              <a:spcBef>
                <a:spcPts val="1600"/>
              </a:spcBef>
              <a:spcAft>
                <a:spcPts val="0"/>
              </a:spcAft>
              <a:buClr>
                <a:schemeClr val="dk1"/>
              </a:buClr>
              <a:buSzPts val="1800"/>
              <a:buChar char="■"/>
              <a:defRPr/>
            </a:lvl3pPr>
            <a:lvl4pPr marL="1828800" lvl="3" indent="-342900" algn="l" rtl="0">
              <a:lnSpc>
                <a:spcPct val="90000"/>
              </a:lnSpc>
              <a:spcBef>
                <a:spcPts val="1600"/>
              </a:spcBef>
              <a:spcAft>
                <a:spcPts val="0"/>
              </a:spcAft>
              <a:buClr>
                <a:schemeClr val="dk1"/>
              </a:buClr>
              <a:buSzPts val="1800"/>
              <a:buChar char="●"/>
              <a:defRPr/>
            </a:lvl4pPr>
            <a:lvl5pPr marL="2286000" lvl="4" indent="-342900" algn="l" rtl="0">
              <a:lnSpc>
                <a:spcPct val="90000"/>
              </a:lnSpc>
              <a:spcBef>
                <a:spcPts val="1600"/>
              </a:spcBef>
              <a:spcAft>
                <a:spcPts val="0"/>
              </a:spcAft>
              <a:buClr>
                <a:schemeClr val="dk1"/>
              </a:buClr>
              <a:buSzPts val="1800"/>
              <a:buChar char="○"/>
              <a:defRPr/>
            </a:lvl5pPr>
            <a:lvl6pPr marL="2743200" lvl="5" indent="-342900" algn="l" rtl="0">
              <a:lnSpc>
                <a:spcPct val="90000"/>
              </a:lnSpc>
              <a:spcBef>
                <a:spcPts val="1600"/>
              </a:spcBef>
              <a:spcAft>
                <a:spcPts val="0"/>
              </a:spcAft>
              <a:buClr>
                <a:schemeClr val="dk1"/>
              </a:buClr>
              <a:buSzPts val="1800"/>
              <a:buChar char="■"/>
              <a:defRPr/>
            </a:lvl6pPr>
            <a:lvl7pPr marL="3200400" lvl="6" indent="-342900" algn="l" rtl="0">
              <a:lnSpc>
                <a:spcPct val="90000"/>
              </a:lnSpc>
              <a:spcBef>
                <a:spcPts val="1600"/>
              </a:spcBef>
              <a:spcAft>
                <a:spcPts val="0"/>
              </a:spcAft>
              <a:buClr>
                <a:schemeClr val="dk1"/>
              </a:buClr>
              <a:buSzPts val="1800"/>
              <a:buChar char="●"/>
              <a:defRPr/>
            </a:lvl7pPr>
            <a:lvl8pPr marL="3657600" lvl="7" indent="-342900" algn="l" rtl="0">
              <a:lnSpc>
                <a:spcPct val="90000"/>
              </a:lnSpc>
              <a:spcBef>
                <a:spcPts val="1600"/>
              </a:spcBef>
              <a:spcAft>
                <a:spcPts val="0"/>
              </a:spcAft>
              <a:buClr>
                <a:schemeClr val="dk1"/>
              </a:buClr>
              <a:buSzPts val="1800"/>
              <a:buChar char="○"/>
              <a:defRPr/>
            </a:lvl8pPr>
            <a:lvl9pPr marL="4114800" lvl="8" indent="-342900" algn="l" rtl="0">
              <a:lnSpc>
                <a:spcPct val="90000"/>
              </a:lnSpc>
              <a:spcBef>
                <a:spcPts val="1600"/>
              </a:spcBef>
              <a:spcAft>
                <a:spcPts val="1600"/>
              </a:spcAft>
              <a:buClr>
                <a:schemeClr val="dk1"/>
              </a:buClr>
              <a:buSzPts val="1800"/>
              <a:buChar char="■"/>
              <a:defRPr/>
            </a:lvl9pPr>
          </a:lstStyle>
          <a:p>
            <a:endParaRPr/>
          </a:p>
        </p:txBody>
      </p:sp>
      <p:sp>
        <p:nvSpPr>
          <p:cNvPr id="67" name="Google Shape;67;g1382224b6b8_0_11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8" name="Google Shape;68;g1382224b6b8_0_11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9" name="Google Shape;69;g1382224b6b8_0_11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18"/>
        <p:cNvGrpSpPr/>
        <p:nvPr/>
      </p:nvGrpSpPr>
      <p:grpSpPr>
        <a:xfrm>
          <a:off x="0" y="0"/>
          <a:ext cx="0" cy="0"/>
          <a:chOff x="0" y="0"/>
          <a:chExt cx="0" cy="0"/>
        </a:xfrm>
      </p:grpSpPr>
      <p:sp>
        <p:nvSpPr>
          <p:cNvPr id="19" name="Google Shape;19;g1382224b6b8_0_70"/>
          <p:cNvSpPr/>
          <p:nvPr/>
        </p:nvSpPr>
        <p:spPr>
          <a:xfrm>
            <a:off x="0" y="64132"/>
            <a:ext cx="12192029" cy="5863987"/>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20" name="Google Shape;20;g1382224b6b8_0_70"/>
          <p:cNvSpPr/>
          <p:nvPr/>
        </p:nvSpPr>
        <p:spPr>
          <a:xfrm>
            <a:off x="0" y="0"/>
            <a:ext cx="12192029" cy="5863987"/>
          </a:xfrm>
          <a:custGeom>
            <a:avLst/>
            <a:gdLst/>
            <a:ahLst/>
            <a:cxnLst/>
            <a:rect l="l" t="t" r="r" b="b"/>
            <a:pathLst>
              <a:path w="365770" h="175924" extrusionOk="0">
                <a:moveTo>
                  <a:pt x="0" y="0"/>
                </a:moveTo>
                <a:lnTo>
                  <a:pt x="365770" y="0"/>
                </a:lnTo>
                <a:lnTo>
                  <a:pt x="365760" y="70914"/>
                </a:lnTo>
                <a:lnTo>
                  <a:pt x="0" y="175924"/>
                </a:lnTo>
                <a:close/>
              </a:path>
            </a:pathLst>
          </a:custGeom>
          <a:solidFill>
            <a:schemeClr val="accent3"/>
          </a:solidFill>
          <a:ln>
            <a:noFill/>
          </a:ln>
        </p:spPr>
      </p:sp>
      <p:sp>
        <p:nvSpPr>
          <p:cNvPr id="21" name="Google Shape;21;g1382224b6b8_0_70"/>
          <p:cNvSpPr txBox="1">
            <a:spLocks noGrp="1"/>
          </p:cNvSpPr>
          <p:nvPr>
            <p:ph type="title"/>
          </p:nvPr>
        </p:nvSpPr>
        <p:spPr>
          <a:xfrm>
            <a:off x="415600" y="719633"/>
            <a:ext cx="11360700" cy="1710000"/>
          </a:xfrm>
          <a:prstGeom prst="rect">
            <a:avLst/>
          </a:prstGeom>
        </p:spPr>
        <p:txBody>
          <a:bodyPr spcFirstLastPara="1" wrap="square" lIns="121900" tIns="121900" rIns="121900" bIns="121900" anchor="t"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22" name="Google Shape;22;g1382224b6b8_0_7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g1382224b6b8_0_75"/>
          <p:cNvSpPr/>
          <p:nvPr/>
        </p:nvSpPr>
        <p:spPr>
          <a:xfrm>
            <a:off x="0" y="0"/>
            <a:ext cx="57519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5" name="Google Shape;25;g1382224b6b8_0_75"/>
          <p:cNvSpPr/>
          <p:nvPr/>
        </p:nvSpPr>
        <p:spPr>
          <a:xfrm>
            <a:off x="0" y="58833"/>
            <a:ext cx="5751356" cy="5865687"/>
          </a:xfrm>
          <a:custGeom>
            <a:avLst/>
            <a:gdLst/>
            <a:ahLst/>
            <a:cxnLst/>
            <a:rect l="l" t="t" r="r" b="b"/>
            <a:pathLst>
              <a:path w="172545" h="175975" extrusionOk="0">
                <a:moveTo>
                  <a:pt x="0" y="157"/>
                </a:moveTo>
                <a:lnTo>
                  <a:pt x="172419" y="0"/>
                </a:lnTo>
                <a:lnTo>
                  <a:pt x="172545" y="126541"/>
                </a:lnTo>
                <a:lnTo>
                  <a:pt x="0" y="175975"/>
                </a:lnTo>
                <a:close/>
              </a:path>
            </a:pathLst>
          </a:custGeom>
          <a:solidFill>
            <a:schemeClr val="accent2"/>
          </a:solidFill>
          <a:ln>
            <a:noFill/>
          </a:ln>
        </p:spPr>
      </p:sp>
      <p:sp>
        <p:nvSpPr>
          <p:cNvPr id="26" name="Google Shape;26;g1382224b6b8_0_75"/>
          <p:cNvSpPr/>
          <p:nvPr/>
        </p:nvSpPr>
        <p:spPr>
          <a:xfrm>
            <a:off x="-167" y="0"/>
            <a:ext cx="5755723" cy="5860653"/>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27" name="Google Shape;27;g1382224b6b8_0_75"/>
          <p:cNvSpPr txBox="1">
            <a:spLocks noGrp="1"/>
          </p:cNvSpPr>
          <p:nvPr>
            <p:ph type="title"/>
          </p:nvPr>
        </p:nvSpPr>
        <p:spPr>
          <a:xfrm>
            <a:off x="415633" y="667900"/>
            <a:ext cx="4941900" cy="3345300"/>
          </a:xfrm>
          <a:prstGeom prst="rect">
            <a:avLst/>
          </a:prstGeom>
        </p:spPr>
        <p:txBody>
          <a:bodyPr spcFirstLastPara="1" wrap="square" lIns="121900" tIns="121900" rIns="121900" bIns="121900" anchor="t" anchorCtr="0">
            <a:normAutofit/>
          </a:bodyPr>
          <a:lstStyle>
            <a:lvl1pPr lvl="0">
              <a:spcBef>
                <a:spcPts val="0"/>
              </a:spcBef>
              <a:spcAft>
                <a:spcPts val="0"/>
              </a:spcAft>
              <a:buClr>
                <a:schemeClr val="lt1"/>
              </a:buClr>
              <a:buSzPts val="3700"/>
              <a:buNone/>
              <a:defRPr>
                <a:solidFill>
                  <a:schemeClr val="l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a:endParaRPr/>
          </a:p>
        </p:txBody>
      </p:sp>
      <p:sp>
        <p:nvSpPr>
          <p:cNvPr id="28" name="Google Shape;28;g1382224b6b8_0_75"/>
          <p:cNvSpPr txBox="1">
            <a:spLocks noGrp="1"/>
          </p:cNvSpPr>
          <p:nvPr>
            <p:ph type="body" idx="1"/>
          </p:nvPr>
        </p:nvSpPr>
        <p:spPr>
          <a:xfrm>
            <a:off x="6192900" y="667900"/>
            <a:ext cx="5555100" cy="54648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a:endParaRPr/>
          </a:p>
        </p:txBody>
      </p:sp>
      <p:sp>
        <p:nvSpPr>
          <p:cNvPr id="29" name="Google Shape;29;g1382224b6b8_0_7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g1382224b6b8_0_82"/>
          <p:cNvSpPr/>
          <p:nvPr/>
        </p:nvSpPr>
        <p:spPr>
          <a:xfrm>
            <a:off x="0" y="0"/>
            <a:ext cx="12192000" cy="17028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2" name="Google Shape;32;g1382224b6b8_0_82"/>
          <p:cNvSpPr txBox="1">
            <a:spLocks noGrp="1"/>
          </p:cNvSpPr>
          <p:nvPr>
            <p:ph type="title"/>
          </p:nvPr>
        </p:nvSpPr>
        <p:spPr>
          <a:xfrm>
            <a:off x="415633" y="667900"/>
            <a:ext cx="11360700" cy="831600"/>
          </a:xfrm>
          <a:prstGeom prst="rect">
            <a:avLst/>
          </a:prstGeom>
        </p:spPr>
        <p:txBody>
          <a:bodyPr spcFirstLastPara="1" wrap="square" lIns="121900" tIns="121900" rIns="121900" bIns="121900" anchor="t" anchorCtr="0">
            <a:normAutofit/>
          </a:bodyPr>
          <a:lstStyle>
            <a:lvl1pPr lvl="0">
              <a:spcBef>
                <a:spcPts val="0"/>
              </a:spcBef>
              <a:spcAft>
                <a:spcPts val="0"/>
              </a:spcAft>
              <a:buClr>
                <a:schemeClr val="lt1"/>
              </a:buClr>
              <a:buSzPts val="3700"/>
              <a:buNone/>
              <a:defRPr>
                <a:solidFill>
                  <a:schemeClr val="l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a:endParaRPr/>
          </a:p>
        </p:txBody>
      </p:sp>
      <p:sp>
        <p:nvSpPr>
          <p:cNvPr id="33" name="Google Shape;33;g1382224b6b8_0_82"/>
          <p:cNvSpPr txBox="1">
            <a:spLocks noGrp="1"/>
          </p:cNvSpPr>
          <p:nvPr>
            <p:ph type="body" idx="1"/>
          </p:nvPr>
        </p:nvSpPr>
        <p:spPr>
          <a:xfrm>
            <a:off x="415600" y="2007600"/>
            <a:ext cx="5333100" cy="41016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a:endParaRPr/>
          </a:p>
        </p:txBody>
      </p:sp>
      <p:sp>
        <p:nvSpPr>
          <p:cNvPr id="34" name="Google Shape;34;g1382224b6b8_0_82"/>
          <p:cNvSpPr txBox="1">
            <a:spLocks noGrp="1"/>
          </p:cNvSpPr>
          <p:nvPr>
            <p:ph type="body" idx="2"/>
          </p:nvPr>
        </p:nvSpPr>
        <p:spPr>
          <a:xfrm>
            <a:off x="6443200" y="2007600"/>
            <a:ext cx="5333100" cy="41016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a:endParaRPr/>
          </a:p>
        </p:txBody>
      </p:sp>
      <p:sp>
        <p:nvSpPr>
          <p:cNvPr id="35" name="Google Shape;35;g1382224b6b8_0_8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g1382224b6b8_0_88"/>
          <p:cNvSpPr/>
          <p:nvPr/>
        </p:nvSpPr>
        <p:spPr>
          <a:xfrm>
            <a:off x="0" y="0"/>
            <a:ext cx="12192000" cy="17028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8" name="Google Shape;38;g1382224b6b8_0_88"/>
          <p:cNvSpPr txBox="1">
            <a:spLocks noGrp="1"/>
          </p:cNvSpPr>
          <p:nvPr>
            <p:ph type="title"/>
          </p:nvPr>
        </p:nvSpPr>
        <p:spPr>
          <a:xfrm>
            <a:off x="415633" y="667900"/>
            <a:ext cx="11360700" cy="831600"/>
          </a:xfrm>
          <a:prstGeom prst="rect">
            <a:avLst/>
          </a:prstGeom>
        </p:spPr>
        <p:txBody>
          <a:bodyPr spcFirstLastPara="1" wrap="square" lIns="121900" tIns="121900" rIns="121900" bIns="121900" anchor="t" anchorCtr="0">
            <a:normAutofit/>
          </a:bodyPr>
          <a:lstStyle>
            <a:lvl1pPr lvl="0">
              <a:spcBef>
                <a:spcPts val="0"/>
              </a:spcBef>
              <a:spcAft>
                <a:spcPts val="0"/>
              </a:spcAft>
              <a:buClr>
                <a:schemeClr val="lt1"/>
              </a:buClr>
              <a:buSzPts val="3700"/>
              <a:buNone/>
              <a:defRPr>
                <a:solidFill>
                  <a:schemeClr val="l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a:endParaRPr/>
          </a:p>
        </p:txBody>
      </p:sp>
      <p:sp>
        <p:nvSpPr>
          <p:cNvPr id="39" name="Google Shape;39;g1382224b6b8_0_8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0"/>
        <p:cNvGrpSpPr/>
        <p:nvPr/>
      </p:nvGrpSpPr>
      <p:grpSpPr>
        <a:xfrm>
          <a:off x="0" y="0"/>
          <a:ext cx="0" cy="0"/>
          <a:chOff x="0" y="0"/>
          <a:chExt cx="0" cy="0"/>
        </a:xfrm>
      </p:grpSpPr>
      <p:sp>
        <p:nvSpPr>
          <p:cNvPr id="41" name="Google Shape;41;g1382224b6b8_0_92"/>
          <p:cNvSpPr/>
          <p:nvPr/>
        </p:nvSpPr>
        <p:spPr>
          <a:xfrm>
            <a:off x="0" y="0"/>
            <a:ext cx="50193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2" name="Google Shape;42;g1382224b6b8_0_92"/>
          <p:cNvSpPr txBox="1">
            <a:spLocks noGrp="1"/>
          </p:cNvSpPr>
          <p:nvPr>
            <p:ph type="title"/>
          </p:nvPr>
        </p:nvSpPr>
        <p:spPr>
          <a:xfrm>
            <a:off x="415633" y="667900"/>
            <a:ext cx="4170000" cy="2438700"/>
          </a:xfrm>
          <a:prstGeom prst="rect">
            <a:avLst/>
          </a:prstGeom>
        </p:spPr>
        <p:txBody>
          <a:bodyPr spcFirstLastPara="1" wrap="square" lIns="121900" tIns="121900" rIns="121900" bIns="121900" anchor="t" anchorCtr="0">
            <a:normAutofit/>
          </a:bodyPr>
          <a:lstStyle>
            <a:lvl1pPr lvl="0">
              <a:spcBef>
                <a:spcPts val="0"/>
              </a:spcBef>
              <a:spcAft>
                <a:spcPts val="0"/>
              </a:spcAft>
              <a:buClr>
                <a:schemeClr val="lt1"/>
              </a:buClr>
              <a:buSzPts val="3700"/>
              <a:buNone/>
              <a:defRPr>
                <a:solidFill>
                  <a:schemeClr val="l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a:endParaRPr/>
          </a:p>
        </p:txBody>
      </p:sp>
      <p:sp>
        <p:nvSpPr>
          <p:cNvPr id="43" name="Google Shape;43;g1382224b6b8_0_92"/>
          <p:cNvSpPr txBox="1">
            <a:spLocks noGrp="1"/>
          </p:cNvSpPr>
          <p:nvPr>
            <p:ph type="body" idx="1"/>
          </p:nvPr>
        </p:nvSpPr>
        <p:spPr>
          <a:xfrm>
            <a:off x="415600" y="3187533"/>
            <a:ext cx="4170000" cy="30639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Clr>
                <a:schemeClr val="accent2"/>
              </a:buClr>
              <a:buSzPts val="1700"/>
              <a:buChar char="●"/>
              <a:defRPr>
                <a:solidFill>
                  <a:schemeClr val="accent2"/>
                </a:solidFill>
              </a:defRPr>
            </a:lvl1pPr>
            <a:lvl2pPr marL="914400" lvl="1" indent="-323850">
              <a:spcBef>
                <a:spcPts val="0"/>
              </a:spcBef>
              <a:spcAft>
                <a:spcPts val="0"/>
              </a:spcAft>
              <a:buClr>
                <a:schemeClr val="accent2"/>
              </a:buClr>
              <a:buSzPts val="1500"/>
              <a:buChar char="○"/>
              <a:defRPr>
                <a:solidFill>
                  <a:schemeClr val="accent2"/>
                </a:solidFill>
              </a:defRPr>
            </a:lvl2pPr>
            <a:lvl3pPr marL="1371600" lvl="2" indent="-323850">
              <a:spcBef>
                <a:spcPts val="0"/>
              </a:spcBef>
              <a:spcAft>
                <a:spcPts val="0"/>
              </a:spcAft>
              <a:buClr>
                <a:schemeClr val="accent2"/>
              </a:buClr>
              <a:buSzPts val="1500"/>
              <a:buChar char="■"/>
              <a:defRPr>
                <a:solidFill>
                  <a:schemeClr val="accent2"/>
                </a:solidFill>
              </a:defRPr>
            </a:lvl3pPr>
            <a:lvl4pPr marL="1828800" lvl="3" indent="-323850">
              <a:spcBef>
                <a:spcPts val="0"/>
              </a:spcBef>
              <a:spcAft>
                <a:spcPts val="0"/>
              </a:spcAft>
              <a:buClr>
                <a:schemeClr val="accent2"/>
              </a:buClr>
              <a:buSzPts val="1500"/>
              <a:buChar char="●"/>
              <a:defRPr>
                <a:solidFill>
                  <a:schemeClr val="accent2"/>
                </a:solidFill>
              </a:defRPr>
            </a:lvl4pPr>
            <a:lvl5pPr marL="2286000" lvl="4" indent="-323850">
              <a:spcBef>
                <a:spcPts val="0"/>
              </a:spcBef>
              <a:spcAft>
                <a:spcPts val="0"/>
              </a:spcAft>
              <a:buClr>
                <a:schemeClr val="accent2"/>
              </a:buClr>
              <a:buSzPts val="1500"/>
              <a:buChar char="○"/>
              <a:defRPr>
                <a:solidFill>
                  <a:schemeClr val="accent2"/>
                </a:solidFill>
              </a:defRPr>
            </a:lvl5pPr>
            <a:lvl6pPr marL="2743200" lvl="5" indent="-323850">
              <a:spcBef>
                <a:spcPts val="0"/>
              </a:spcBef>
              <a:spcAft>
                <a:spcPts val="0"/>
              </a:spcAft>
              <a:buClr>
                <a:schemeClr val="accent2"/>
              </a:buClr>
              <a:buSzPts val="1500"/>
              <a:buChar char="■"/>
              <a:defRPr>
                <a:solidFill>
                  <a:schemeClr val="accent2"/>
                </a:solidFill>
              </a:defRPr>
            </a:lvl6pPr>
            <a:lvl7pPr marL="3200400" lvl="6" indent="-323850">
              <a:spcBef>
                <a:spcPts val="0"/>
              </a:spcBef>
              <a:spcAft>
                <a:spcPts val="0"/>
              </a:spcAft>
              <a:buClr>
                <a:schemeClr val="accent2"/>
              </a:buClr>
              <a:buSzPts val="1500"/>
              <a:buChar char="●"/>
              <a:defRPr>
                <a:solidFill>
                  <a:schemeClr val="accent2"/>
                </a:solidFill>
              </a:defRPr>
            </a:lvl7pPr>
            <a:lvl8pPr marL="3657600" lvl="7" indent="-323850">
              <a:spcBef>
                <a:spcPts val="0"/>
              </a:spcBef>
              <a:spcAft>
                <a:spcPts val="0"/>
              </a:spcAft>
              <a:buClr>
                <a:schemeClr val="accent2"/>
              </a:buClr>
              <a:buSzPts val="1500"/>
              <a:buChar char="○"/>
              <a:defRPr>
                <a:solidFill>
                  <a:schemeClr val="accent2"/>
                </a:solidFill>
              </a:defRPr>
            </a:lvl8pPr>
            <a:lvl9pPr marL="4114800" lvl="8" indent="-323850">
              <a:spcBef>
                <a:spcPts val="0"/>
              </a:spcBef>
              <a:spcAft>
                <a:spcPts val="0"/>
              </a:spcAft>
              <a:buClr>
                <a:schemeClr val="accent2"/>
              </a:buClr>
              <a:buSzPts val="1500"/>
              <a:buChar char="■"/>
              <a:defRPr>
                <a:solidFill>
                  <a:schemeClr val="accent2"/>
                </a:solidFill>
              </a:defRPr>
            </a:lvl9pPr>
          </a:lstStyle>
          <a:p>
            <a:endParaRPr/>
          </a:p>
        </p:txBody>
      </p:sp>
      <p:sp>
        <p:nvSpPr>
          <p:cNvPr id="44" name="Google Shape;44;g1382224b6b8_0_9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45"/>
        <p:cNvGrpSpPr/>
        <p:nvPr/>
      </p:nvGrpSpPr>
      <p:grpSpPr>
        <a:xfrm>
          <a:off x="0" y="0"/>
          <a:ext cx="0" cy="0"/>
          <a:chOff x="0" y="0"/>
          <a:chExt cx="0" cy="0"/>
        </a:xfrm>
      </p:grpSpPr>
      <p:sp>
        <p:nvSpPr>
          <p:cNvPr id="46" name="Google Shape;46;g1382224b6b8_0_97"/>
          <p:cNvSpPr txBox="1">
            <a:spLocks noGrp="1"/>
          </p:cNvSpPr>
          <p:nvPr>
            <p:ph type="title"/>
          </p:nvPr>
        </p:nvSpPr>
        <p:spPr>
          <a:xfrm>
            <a:off x="415567" y="1064800"/>
            <a:ext cx="8330400" cy="4728300"/>
          </a:xfrm>
          <a:prstGeom prst="rect">
            <a:avLst/>
          </a:prstGeom>
        </p:spPr>
        <p:txBody>
          <a:bodyPr spcFirstLastPara="1" wrap="square" lIns="121900" tIns="121900" rIns="121900" bIns="121900"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7" name="Google Shape;47;g1382224b6b8_0_9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g1382224b6b8_0_100"/>
          <p:cNvSpPr/>
          <p:nvPr/>
        </p:nvSpPr>
        <p:spPr>
          <a:xfrm>
            <a:off x="0" y="0"/>
            <a:ext cx="60960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0" name="Google Shape;50;g1382224b6b8_0_100"/>
          <p:cNvSpPr txBox="1">
            <a:spLocks noGrp="1"/>
          </p:cNvSpPr>
          <p:nvPr>
            <p:ph type="title"/>
          </p:nvPr>
        </p:nvSpPr>
        <p:spPr>
          <a:xfrm>
            <a:off x="415067" y="667900"/>
            <a:ext cx="4939200" cy="2732700"/>
          </a:xfrm>
          <a:prstGeom prst="rect">
            <a:avLst/>
          </a:prstGeom>
        </p:spPr>
        <p:txBody>
          <a:bodyPr spcFirstLastPara="1" wrap="square" lIns="121900" tIns="121900" rIns="121900" bIns="121900" anchor="t" anchorCtr="0">
            <a:normAutofit/>
          </a:bodyPr>
          <a:lstStyle>
            <a:lvl1pPr lvl="0">
              <a:spcBef>
                <a:spcPts val="0"/>
              </a:spcBef>
              <a:spcAft>
                <a:spcPts val="0"/>
              </a:spcAft>
              <a:buClr>
                <a:schemeClr val="lt1"/>
              </a:buClr>
              <a:buSzPts val="3700"/>
              <a:buNone/>
              <a:defRPr>
                <a:solidFill>
                  <a:schemeClr val="l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a:endParaRPr/>
          </a:p>
        </p:txBody>
      </p:sp>
      <p:sp>
        <p:nvSpPr>
          <p:cNvPr id="51" name="Google Shape;51;g1382224b6b8_0_100"/>
          <p:cNvSpPr txBox="1">
            <a:spLocks noGrp="1"/>
          </p:cNvSpPr>
          <p:nvPr>
            <p:ph type="subTitle" idx="1"/>
          </p:nvPr>
        </p:nvSpPr>
        <p:spPr>
          <a:xfrm>
            <a:off x="406400" y="3502300"/>
            <a:ext cx="4939200" cy="1235700"/>
          </a:xfrm>
          <a:prstGeom prst="rect">
            <a:avLst/>
          </a:prstGeom>
        </p:spPr>
        <p:txBody>
          <a:bodyPr spcFirstLastPara="1" wrap="square" lIns="121900" tIns="121900" rIns="121900" bIns="121900" anchor="t" anchorCtr="0">
            <a:normAutofit/>
          </a:bodyPr>
          <a:lstStyle>
            <a:lvl1pPr lvl="0">
              <a:lnSpc>
                <a:spcPct val="100000"/>
              </a:lnSpc>
              <a:spcBef>
                <a:spcPts val="0"/>
              </a:spcBef>
              <a:spcAft>
                <a:spcPts val="0"/>
              </a:spcAft>
              <a:buClr>
                <a:schemeClr val="accent2"/>
              </a:buClr>
              <a:buSzPts val="2100"/>
              <a:buNone/>
              <a:defRPr sz="2100">
                <a:solidFill>
                  <a:schemeClr val="accent2"/>
                </a:solidFill>
              </a:defRPr>
            </a:lvl1pPr>
            <a:lvl2pPr lvl="1">
              <a:lnSpc>
                <a:spcPct val="100000"/>
              </a:lnSpc>
              <a:spcBef>
                <a:spcPts val="0"/>
              </a:spcBef>
              <a:spcAft>
                <a:spcPts val="0"/>
              </a:spcAft>
              <a:buClr>
                <a:schemeClr val="accent2"/>
              </a:buClr>
              <a:buSzPts val="2100"/>
              <a:buNone/>
              <a:defRPr sz="2100">
                <a:solidFill>
                  <a:schemeClr val="accent2"/>
                </a:solidFill>
              </a:defRPr>
            </a:lvl2pPr>
            <a:lvl3pPr lvl="2">
              <a:lnSpc>
                <a:spcPct val="100000"/>
              </a:lnSpc>
              <a:spcBef>
                <a:spcPts val="0"/>
              </a:spcBef>
              <a:spcAft>
                <a:spcPts val="0"/>
              </a:spcAft>
              <a:buClr>
                <a:schemeClr val="accent2"/>
              </a:buClr>
              <a:buSzPts val="2100"/>
              <a:buNone/>
              <a:defRPr sz="2100">
                <a:solidFill>
                  <a:schemeClr val="accent2"/>
                </a:solidFill>
              </a:defRPr>
            </a:lvl3pPr>
            <a:lvl4pPr lvl="3">
              <a:lnSpc>
                <a:spcPct val="100000"/>
              </a:lnSpc>
              <a:spcBef>
                <a:spcPts val="0"/>
              </a:spcBef>
              <a:spcAft>
                <a:spcPts val="0"/>
              </a:spcAft>
              <a:buClr>
                <a:schemeClr val="accent2"/>
              </a:buClr>
              <a:buSzPts val="2100"/>
              <a:buNone/>
              <a:defRPr sz="2100">
                <a:solidFill>
                  <a:schemeClr val="accent2"/>
                </a:solidFill>
              </a:defRPr>
            </a:lvl4pPr>
            <a:lvl5pPr lvl="4">
              <a:lnSpc>
                <a:spcPct val="100000"/>
              </a:lnSpc>
              <a:spcBef>
                <a:spcPts val="0"/>
              </a:spcBef>
              <a:spcAft>
                <a:spcPts val="0"/>
              </a:spcAft>
              <a:buClr>
                <a:schemeClr val="accent2"/>
              </a:buClr>
              <a:buSzPts val="2100"/>
              <a:buNone/>
              <a:defRPr sz="2100">
                <a:solidFill>
                  <a:schemeClr val="accent2"/>
                </a:solidFill>
              </a:defRPr>
            </a:lvl5pPr>
            <a:lvl6pPr lvl="5">
              <a:lnSpc>
                <a:spcPct val="100000"/>
              </a:lnSpc>
              <a:spcBef>
                <a:spcPts val="0"/>
              </a:spcBef>
              <a:spcAft>
                <a:spcPts val="0"/>
              </a:spcAft>
              <a:buClr>
                <a:schemeClr val="accent2"/>
              </a:buClr>
              <a:buSzPts val="2100"/>
              <a:buNone/>
              <a:defRPr sz="2100">
                <a:solidFill>
                  <a:schemeClr val="accent2"/>
                </a:solidFill>
              </a:defRPr>
            </a:lvl6pPr>
            <a:lvl7pPr lvl="6">
              <a:lnSpc>
                <a:spcPct val="100000"/>
              </a:lnSpc>
              <a:spcBef>
                <a:spcPts val="0"/>
              </a:spcBef>
              <a:spcAft>
                <a:spcPts val="0"/>
              </a:spcAft>
              <a:buClr>
                <a:schemeClr val="accent2"/>
              </a:buClr>
              <a:buSzPts val="2100"/>
              <a:buNone/>
              <a:defRPr sz="2100">
                <a:solidFill>
                  <a:schemeClr val="accent2"/>
                </a:solidFill>
              </a:defRPr>
            </a:lvl7pPr>
            <a:lvl8pPr lvl="7">
              <a:lnSpc>
                <a:spcPct val="100000"/>
              </a:lnSpc>
              <a:spcBef>
                <a:spcPts val="0"/>
              </a:spcBef>
              <a:spcAft>
                <a:spcPts val="0"/>
              </a:spcAft>
              <a:buClr>
                <a:schemeClr val="accent2"/>
              </a:buClr>
              <a:buSzPts val="2100"/>
              <a:buNone/>
              <a:defRPr sz="2100">
                <a:solidFill>
                  <a:schemeClr val="accent2"/>
                </a:solidFill>
              </a:defRPr>
            </a:lvl8pPr>
            <a:lvl9pPr lvl="8">
              <a:lnSpc>
                <a:spcPct val="100000"/>
              </a:lnSpc>
              <a:spcBef>
                <a:spcPts val="0"/>
              </a:spcBef>
              <a:spcAft>
                <a:spcPts val="0"/>
              </a:spcAft>
              <a:buClr>
                <a:schemeClr val="accent2"/>
              </a:buClr>
              <a:buSzPts val="2100"/>
              <a:buNone/>
              <a:defRPr sz="2100">
                <a:solidFill>
                  <a:schemeClr val="accent2"/>
                </a:solidFill>
              </a:defRPr>
            </a:lvl9pPr>
          </a:lstStyle>
          <a:p>
            <a:endParaRPr/>
          </a:p>
        </p:txBody>
      </p:sp>
      <p:sp>
        <p:nvSpPr>
          <p:cNvPr id="52" name="Google Shape;52;g1382224b6b8_0_100"/>
          <p:cNvSpPr txBox="1">
            <a:spLocks noGrp="1"/>
          </p:cNvSpPr>
          <p:nvPr>
            <p:ph type="body" idx="2"/>
          </p:nvPr>
        </p:nvSpPr>
        <p:spPr>
          <a:xfrm>
            <a:off x="6505367" y="667900"/>
            <a:ext cx="5271900" cy="54819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a:endParaRPr/>
          </a:p>
        </p:txBody>
      </p:sp>
      <p:sp>
        <p:nvSpPr>
          <p:cNvPr id="53" name="Google Shape;53;g1382224b6b8_0_10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g1382224b6b8_0_106"/>
          <p:cNvSpPr/>
          <p:nvPr/>
        </p:nvSpPr>
        <p:spPr>
          <a:xfrm>
            <a:off x="0" y="5825333"/>
            <a:ext cx="12192000" cy="10323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6" name="Google Shape;56;g1382224b6b8_0_106"/>
          <p:cNvSpPr txBox="1">
            <a:spLocks noGrp="1"/>
          </p:cNvSpPr>
          <p:nvPr>
            <p:ph type="body" idx="1"/>
          </p:nvPr>
        </p:nvSpPr>
        <p:spPr>
          <a:xfrm>
            <a:off x="415600" y="6028533"/>
            <a:ext cx="10639200" cy="614100"/>
          </a:xfrm>
          <a:prstGeom prst="rect">
            <a:avLst/>
          </a:prstGeom>
        </p:spPr>
        <p:txBody>
          <a:bodyPr spcFirstLastPara="1" wrap="square" lIns="121900" tIns="121900" rIns="121900" bIns="121900" anchor="ctr" anchorCtr="0">
            <a:normAutofit/>
          </a:bodyPr>
          <a:lstStyle>
            <a:lvl1pPr marL="457200" lvl="0" indent="-228600">
              <a:lnSpc>
                <a:spcPct val="100000"/>
              </a:lnSpc>
              <a:spcBef>
                <a:spcPts val="0"/>
              </a:spcBef>
              <a:spcAft>
                <a:spcPts val="0"/>
              </a:spcAft>
              <a:buClr>
                <a:schemeClr val="lt1"/>
              </a:buClr>
              <a:buSzPts val="1700"/>
              <a:buFont typeface="Merriweather"/>
              <a:buNone/>
              <a:defRPr>
                <a:solidFill>
                  <a:schemeClr val="lt1"/>
                </a:solidFill>
                <a:latin typeface="Merriweather"/>
                <a:ea typeface="Merriweather"/>
                <a:cs typeface="Merriweather"/>
                <a:sym typeface="Merriweather"/>
              </a:defRPr>
            </a:lvl1pPr>
          </a:lstStyle>
          <a:p>
            <a:endParaRPr/>
          </a:p>
        </p:txBody>
      </p:sp>
      <p:sp>
        <p:nvSpPr>
          <p:cNvPr id="57" name="Google Shape;57;g1382224b6b8_0_10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radigm">
    <p:bg>
      <p:bgPr>
        <a:solidFill>
          <a:schemeClr val="lt1"/>
        </a:solidFill>
        <a:effectLst/>
      </p:bgPr>
    </p:bg>
    <p:spTree>
      <p:nvGrpSpPr>
        <p:cNvPr id="1" name="Shape 9"/>
        <p:cNvGrpSpPr/>
        <p:nvPr/>
      </p:nvGrpSpPr>
      <p:grpSpPr>
        <a:xfrm>
          <a:off x="0" y="0"/>
          <a:ext cx="0" cy="0"/>
          <a:chOff x="0" y="0"/>
          <a:chExt cx="0" cy="0"/>
        </a:xfrm>
      </p:grpSpPr>
      <p:sp>
        <p:nvSpPr>
          <p:cNvPr id="10" name="Google Shape;10;g1382224b6b8_0_6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9pPr>
          </a:lstStyle>
          <a:p>
            <a:endParaRPr/>
          </a:p>
        </p:txBody>
      </p:sp>
      <p:sp>
        <p:nvSpPr>
          <p:cNvPr id="11" name="Google Shape;11;g1382224b6b8_0_6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36550">
              <a:lnSpc>
                <a:spcPct val="115000"/>
              </a:lnSpc>
              <a:spcBef>
                <a:spcPts val="0"/>
              </a:spcBef>
              <a:spcAft>
                <a:spcPts val="0"/>
              </a:spcAft>
              <a:buClr>
                <a:schemeClr val="dk2"/>
              </a:buClr>
              <a:buSzPts val="1700"/>
              <a:buFont typeface="Roboto"/>
              <a:buChar char="●"/>
              <a:defRPr sz="1700">
                <a:solidFill>
                  <a:schemeClr val="dk2"/>
                </a:solidFill>
                <a:latin typeface="Roboto"/>
                <a:ea typeface="Roboto"/>
                <a:cs typeface="Roboto"/>
                <a:sym typeface="Roboto"/>
              </a:defRPr>
            </a:lvl1pPr>
            <a:lvl2pPr marL="914400" lvl="1" indent="-32385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2pPr>
            <a:lvl3pPr marL="1371600" lvl="2" indent="-32385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3pPr>
            <a:lvl4pPr marL="1828800" lvl="3" indent="-32385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4pPr>
            <a:lvl5pPr marL="2286000" lvl="4" indent="-32385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5pPr>
            <a:lvl6pPr marL="2743200" lvl="5" indent="-32385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6pPr>
            <a:lvl7pPr marL="3200400" lvl="6" indent="-32385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7pPr>
            <a:lvl8pPr marL="3657600" lvl="7" indent="-32385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8pPr>
            <a:lvl9pPr marL="4114800" lvl="8" indent="-32385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9pPr>
          </a:lstStyle>
          <a:p>
            <a:endParaRPr/>
          </a:p>
        </p:txBody>
      </p:sp>
      <p:sp>
        <p:nvSpPr>
          <p:cNvPr id="12" name="Google Shape;12;g1382224b6b8_0_6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lvl="0" algn="r">
              <a:buNone/>
              <a:defRPr sz="1300">
                <a:solidFill>
                  <a:schemeClr val="dk2"/>
                </a:solidFill>
                <a:latin typeface="Roboto"/>
                <a:ea typeface="Roboto"/>
                <a:cs typeface="Roboto"/>
                <a:sym typeface="Roboto"/>
              </a:defRPr>
            </a:lvl1pPr>
            <a:lvl2pPr lvl="1" algn="r">
              <a:buNone/>
              <a:defRPr sz="1300">
                <a:solidFill>
                  <a:schemeClr val="dk2"/>
                </a:solidFill>
                <a:latin typeface="Roboto"/>
                <a:ea typeface="Roboto"/>
                <a:cs typeface="Roboto"/>
                <a:sym typeface="Roboto"/>
              </a:defRPr>
            </a:lvl2pPr>
            <a:lvl3pPr lvl="2" algn="r">
              <a:buNone/>
              <a:defRPr sz="1300">
                <a:solidFill>
                  <a:schemeClr val="dk2"/>
                </a:solidFill>
                <a:latin typeface="Roboto"/>
                <a:ea typeface="Roboto"/>
                <a:cs typeface="Roboto"/>
                <a:sym typeface="Roboto"/>
              </a:defRPr>
            </a:lvl3pPr>
            <a:lvl4pPr lvl="3" algn="r">
              <a:buNone/>
              <a:defRPr sz="1300">
                <a:solidFill>
                  <a:schemeClr val="dk2"/>
                </a:solidFill>
                <a:latin typeface="Roboto"/>
                <a:ea typeface="Roboto"/>
                <a:cs typeface="Roboto"/>
                <a:sym typeface="Roboto"/>
              </a:defRPr>
            </a:lvl4pPr>
            <a:lvl5pPr lvl="4" algn="r">
              <a:buNone/>
              <a:defRPr sz="1300">
                <a:solidFill>
                  <a:schemeClr val="dk2"/>
                </a:solidFill>
                <a:latin typeface="Roboto"/>
                <a:ea typeface="Roboto"/>
                <a:cs typeface="Roboto"/>
                <a:sym typeface="Roboto"/>
              </a:defRPr>
            </a:lvl5pPr>
            <a:lvl6pPr lvl="5" algn="r">
              <a:buNone/>
              <a:defRPr sz="1300">
                <a:solidFill>
                  <a:schemeClr val="dk2"/>
                </a:solidFill>
                <a:latin typeface="Roboto"/>
                <a:ea typeface="Roboto"/>
                <a:cs typeface="Roboto"/>
                <a:sym typeface="Roboto"/>
              </a:defRPr>
            </a:lvl6pPr>
            <a:lvl7pPr lvl="6" algn="r">
              <a:buNone/>
              <a:defRPr sz="1300">
                <a:solidFill>
                  <a:schemeClr val="dk2"/>
                </a:solidFill>
                <a:latin typeface="Roboto"/>
                <a:ea typeface="Roboto"/>
                <a:cs typeface="Roboto"/>
                <a:sym typeface="Roboto"/>
              </a:defRPr>
            </a:lvl7pPr>
            <a:lvl8pPr lvl="7" algn="r">
              <a:buNone/>
              <a:defRPr sz="1300">
                <a:solidFill>
                  <a:schemeClr val="dk2"/>
                </a:solidFill>
                <a:latin typeface="Roboto"/>
                <a:ea typeface="Roboto"/>
                <a:cs typeface="Roboto"/>
                <a:sym typeface="Roboto"/>
              </a:defRPr>
            </a:lvl8pPr>
            <a:lvl9pPr lvl="8" algn="r">
              <a:buNone/>
              <a:defRPr sz="1300">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32.jp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32.jp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32.jp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
          <p:cNvSpPr txBox="1">
            <a:spLocks noGrp="1"/>
          </p:cNvSpPr>
          <p:nvPr>
            <p:ph type="ctrTitle"/>
          </p:nvPr>
        </p:nvSpPr>
        <p:spPr>
          <a:xfrm>
            <a:off x="415600" y="719633"/>
            <a:ext cx="11360700" cy="17100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a:t>Introduction to Information Security</a:t>
            </a:r>
            <a:endParaRPr/>
          </a:p>
        </p:txBody>
      </p:sp>
      <p:sp>
        <p:nvSpPr>
          <p:cNvPr id="75" name="Google Shape;75;p1"/>
          <p:cNvSpPr txBox="1">
            <a:spLocks noGrp="1"/>
          </p:cNvSpPr>
          <p:nvPr>
            <p:ph type="subTitle" idx="1"/>
          </p:nvPr>
        </p:nvSpPr>
        <p:spPr>
          <a:xfrm>
            <a:off x="415600" y="2504747"/>
            <a:ext cx="5656800" cy="984300"/>
          </a:xfrm>
          <a:prstGeom prst="rect">
            <a:avLst/>
          </a:prstGeom>
          <a:noFill/>
          <a:ln>
            <a:noFill/>
          </a:ln>
        </p:spPr>
        <p:txBody>
          <a:bodyPr spcFirstLastPara="1" wrap="square" lIns="91425" tIns="45700" rIns="91425" bIns="45700" anchor="t" anchorCtr="0">
            <a:normAutofit fontScale="92500" lnSpcReduction="10000"/>
          </a:bodyPr>
          <a:lstStyle/>
          <a:p>
            <a:pPr marL="0" lvl="0" indent="0" algn="ctr" rtl="0">
              <a:lnSpc>
                <a:spcPct val="90000"/>
              </a:lnSpc>
              <a:spcBef>
                <a:spcPts val="0"/>
              </a:spcBef>
              <a:spcAft>
                <a:spcPts val="0"/>
              </a:spcAft>
              <a:buClr>
                <a:schemeClr val="dk1"/>
              </a:buClr>
              <a:buSzPct val="100000"/>
              <a:buNone/>
            </a:pPr>
            <a:r>
              <a:rPr lang="en-US" sz="1800" b="0" i="1" u="none" strike="noStrike">
                <a:latin typeface="Times New Roman"/>
                <a:ea typeface="Times New Roman"/>
                <a:cs typeface="Times New Roman"/>
                <a:sym typeface="Times New Roman"/>
              </a:rPr>
              <a:t>"Begin </a:t>
            </a:r>
            <a:r>
              <a:rPr lang="en-US" sz="1800" b="0" i="0" u="none" strike="noStrike">
                <a:latin typeface="Times New Roman"/>
                <a:ea typeface="Times New Roman"/>
                <a:cs typeface="Times New Roman"/>
                <a:sym typeface="Times New Roman"/>
              </a:rPr>
              <a:t>at the beginning, " </a:t>
            </a:r>
            <a:r>
              <a:rPr lang="en-US" sz="1800" b="0" i="1" u="none" strike="noStrike">
                <a:latin typeface="Times New Roman"/>
                <a:ea typeface="Times New Roman"/>
                <a:cs typeface="Times New Roman"/>
                <a:sym typeface="Times New Roman"/>
              </a:rPr>
              <a:t>the King said, very gravely,</a:t>
            </a:r>
            <a:endParaRPr/>
          </a:p>
          <a:p>
            <a:pPr marL="0" lvl="0" indent="0" algn="ctr" rtl="0">
              <a:lnSpc>
                <a:spcPct val="90000"/>
              </a:lnSpc>
              <a:spcBef>
                <a:spcPts val="1000"/>
              </a:spcBef>
              <a:spcAft>
                <a:spcPts val="0"/>
              </a:spcAft>
              <a:buClr>
                <a:schemeClr val="dk1"/>
              </a:buClr>
              <a:buSzPct val="100000"/>
              <a:buNone/>
            </a:pPr>
            <a:r>
              <a:rPr lang="en-US" sz="1800" b="0" i="1" u="none" strike="noStrike">
                <a:latin typeface="Times New Roman"/>
                <a:ea typeface="Times New Roman"/>
                <a:cs typeface="Times New Roman"/>
                <a:sym typeface="Times New Roman"/>
              </a:rPr>
              <a:t>"and go on till you come to the end: then stop."</a:t>
            </a:r>
            <a:endParaRPr/>
          </a:p>
          <a:p>
            <a:pPr marL="0" lvl="0" indent="0" algn="ctr" rtl="0">
              <a:lnSpc>
                <a:spcPct val="90000"/>
              </a:lnSpc>
              <a:spcBef>
                <a:spcPts val="1000"/>
              </a:spcBef>
              <a:spcAft>
                <a:spcPts val="0"/>
              </a:spcAft>
              <a:buClr>
                <a:schemeClr val="dk1"/>
              </a:buClr>
              <a:buSzPct val="100000"/>
              <a:buNone/>
            </a:pPr>
            <a:r>
              <a:rPr lang="en-US" sz="1800" b="0" i="0" u="none" strike="noStrike">
                <a:latin typeface="Times New Roman"/>
                <a:ea typeface="Times New Roman"/>
                <a:cs typeface="Times New Roman"/>
                <a:sym typeface="Times New Roman"/>
              </a:rPr>
              <a:t>— Lewis Carroll, </a:t>
            </a:r>
            <a:r>
              <a:rPr lang="en-US" sz="1800" b="0" i="1" u="none" strike="noStrike">
                <a:latin typeface="Times New Roman"/>
                <a:ea typeface="Times New Roman"/>
                <a:cs typeface="Times New Roman"/>
                <a:sym typeface="Times New Roman"/>
              </a:rPr>
              <a:t>Alice in Wonderland</a:t>
            </a:r>
            <a:endParaRPr/>
          </a:p>
        </p:txBody>
      </p:sp>
      <p:sp>
        <p:nvSpPr>
          <p:cNvPr id="76" name="Google Shape;76;p1"/>
          <p:cNvSpPr txBox="1"/>
          <p:nvPr/>
        </p:nvSpPr>
        <p:spPr>
          <a:xfrm>
            <a:off x="8755900" y="5613675"/>
            <a:ext cx="30204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dirty="0">
                <a:solidFill>
                  <a:schemeClr val="lt1"/>
                </a:solidFill>
                <a:latin typeface="Merriweather"/>
                <a:ea typeface="Merriweather"/>
                <a:cs typeface="Merriweather"/>
                <a:sym typeface="Merriweather"/>
              </a:rPr>
              <a:t>Course Instructor: Dr. Zainab Abaid</a:t>
            </a:r>
            <a:endParaRPr sz="2400" b="1" dirty="0">
              <a:solidFill>
                <a:schemeClr val="lt1"/>
              </a:solidFill>
              <a:latin typeface="Merriweather"/>
              <a:ea typeface="Merriweather"/>
              <a:cs typeface="Merriweather"/>
              <a:sym typeface="Merriweathe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4"/>
          <p:cNvSpPr txBox="1">
            <a:spLocks noGrp="1"/>
          </p:cNvSpPr>
          <p:nvPr>
            <p:ph type="title"/>
          </p:nvPr>
        </p:nvSpPr>
        <p:spPr>
          <a:xfrm>
            <a:off x="138888" y="0"/>
            <a:ext cx="10515600" cy="5664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22222"/>
              <a:buFont typeface="Calibri"/>
              <a:buNone/>
            </a:pPr>
            <a:r>
              <a:rPr lang="en-US" sz="3600">
                <a:latin typeface="Trebuchet MS"/>
                <a:ea typeface="Trebuchet MS"/>
                <a:cs typeface="Trebuchet MS"/>
                <a:sym typeface="Trebuchet MS"/>
              </a:rPr>
              <a:t>Today’s Security Attacks</a:t>
            </a:r>
            <a:endParaRPr sz="3600">
              <a:latin typeface="Trebuchet MS"/>
              <a:ea typeface="Trebuchet MS"/>
              <a:cs typeface="Trebuchet MS"/>
              <a:sym typeface="Trebuchet MS"/>
            </a:endParaRPr>
          </a:p>
        </p:txBody>
      </p:sp>
      <p:pic>
        <p:nvPicPr>
          <p:cNvPr id="127" name="Google Shape;127;p4"/>
          <p:cNvPicPr preferRelativeResize="0"/>
          <p:nvPr/>
        </p:nvPicPr>
        <p:blipFill>
          <a:blip r:embed="rId3">
            <a:alphaModFix/>
          </a:blip>
          <a:stretch>
            <a:fillRect/>
          </a:stretch>
        </p:blipFill>
        <p:spPr>
          <a:xfrm>
            <a:off x="0" y="4502870"/>
            <a:ext cx="3535525" cy="2355125"/>
          </a:xfrm>
          <a:prstGeom prst="rect">
            <a:avLst/>
          </a:prstGeom>
          <a:noFill/>
          <a:ln>
            <a:noFill/>
          </a:ln>
        </p:spPr>
      </p:pic>
      <p:pic>
        <p:nvPicPr>
          <p:cNvPr id="128" name="Google Shape;128;p4"/>
          <p:cNvPicPr preferRelativeResize="0"/>
          <p:nvPr/>
        </p:nvPicPr>
        <p:blipFill>
          <a:blip r:embed="rId4">
            <a:alphaModFix/>
          </a:blip>
          <a:stretch>
            <a:fillRect/>
          </a:stretch>
        </p:blipFill>
        <p:spPr>
          <a:xfrm>
            <a:off x="3752450" y="4684150"/>
            <a:ext cx="4347726" cy="2173849"/>
          </a:xfrm>
          <a:prstGeom prst="rect">
            <a:avLst/>
          </a:prstGeom>
          <a:noFill/>
          <a:ln>
            <a:noFill/>
          </a:ln>
        </p:spPr>
      </p:pic>
      <p:pic>
        <p:nvPicPr>
          <p:cNvPr id="129" name="Google Shape;129;p4"/>
          <p:cNvPicPr preferRelativeResize="0"/>
          <p:nvPr/>
        </p:nvPicPr>
        <p:blipFill>
          <a:blip r:embed="rId5">
            <a:alphaModFix/>
          </a:blip>
          <a:stretch>
            <a:fillRect/>
          </a:stretch>
        </p:blipFill>
        <p:spPr>
          <a:xfrm>
            <a:off x="7957825" y="0"/>
            <a:ext cx="4030600" cy="4203499"/>
          </a:xfrm>
          <a:prstGeom prst="rect">
            <a:avLst/>
          </a:prstGeom>
          <a:noFill/>
          <a:ln>
            <a:noFill/>
          </a:ln>
        </p:spPr>
      </p:pic>
      <p:pic>
        <p:nvPicPr>
          <p:cNvPr id="130" name="Google Shape;130;p4"/>
          <p:cNvPicPr preferRelativeResize="0"/>
          <p:nvPr/>
        </p:nvPicPr>
        <p:blipFill>
          <a:blip r:embed="rId6">
            <a:alphaModFix/>
          </a:blip>
          <a:stretch>
            <a:fillRect/>
          </a:stretch>
        </p:blipFill>
        <p:spPr>
          <a:xfrm>
            <a:off x="4629113" y="679388"/>
            <a:ext cx="2705100" cy="1685925"/>
          </a:xfrm>
          <a:prstGeom prst="rect">
            <a:avLst/>
          </a:prstGeom>
          <a:noFill/>
          <a:ln>
            <a:noFill/>
          </a:ln>
        </p:spPr>
      </p:pic>
      <p:pic>
        <p:nvPicPr>
          <p:cNvPr id="131" name="Google Shape;131;p4"/>
          <p:cNvPicPr preferRelativeResize="0"/>
          <p:nvPr/>
        </p:nvPicPr>
        <p:blipFill>
          <a:blip r:embed="rId7">
            <a:alphaModFix/>
          </a:blip>
          <a:stretch>
            <a:fillRect/>
          </a:stretch>
        </p:blipFill>
        <p:spPr>
          <a:xfrm>
            <a:off x="74200" y="2248475"/>
            <a:ext cx="3535525" cy="1979894"/>
          </a:xfrm>
          <a:prstGeom prst="rect">
            <a:avLst/>
          </a:prstGeom>
          <a:noFill/>
          <a:ln>
            <a:noFill/>
          </a:ln>
        </p:spPr>
      </p:pic>
      <p:pic>
        <p:nvPicPr>
          <p:cNvPr id="132" name="Google Shape;132;p4"/>
          <p:cNvPicPr preferRelativeResize="0"/>
          <p:nvPr/>
        </p:nvPicPr>
        <p:blipFill>
          <a:blip r:embed="rId8">
            <a:alphaModFix/>
          </a:blip>
          <a:stretch>
            <a:fillRect/>
          </a:stretch>
        </p:blipFill>
        <p:spPr>
          <a:xfrm>
            <a:off x="8237275" y="4350600"/>
            <a:ext cx="3893489" cy="2507400"/>
          </a:xfrm>
          <a:prstGeom prst="rect">
            <a:avLst/>
          </a:prstGeom>
          <a:noFill/>
          <a:ln>
            <a:noFill/>
          </a:ln>
        </p:spPr>
      </p:pic>
      <p:pic>
        <p:nvPicPr>
          <p:cNvPr id="133" name="Google Shape;133;p4"/>
          <p:cNvPicPr preferRelativeResize="0"/>
          <p:nvPr/>
        </p:nvPicPr>
        <p:blipFill>
          <a:blip r:embed="rId9">
            <a:alphaModFix/>
          </a:blip>
          <a:stretch>
            <a:fillRect/>
          </a:stretch>
        </p:blipFill>
        <p:spPr>
          <a:xfrm>
            <a:off x="401975" y="566400"/>
            <a:ext cx="2731568" cy="1529675"/>
          </a:xfrm>
          <a:prstGeom prst="rect">
            <a:avLst/>
          </a:prstGeom>
          <a:noFill/>
          <a:ln>
            <a:noFill/>
          </a:ln>
        </p:spPr>
      </p:pic>
      <p:pic>
        <p:nvPicPr>
          <p:cNvPr id="134" name="Google Shape;134;p4"/>
          <p:cNvPicPr preferRelativeResize="0"/>
          <p:nvPr/>
        </p:nvPicPr>
        <p:blipFill>
          <a:blip r:embed="rId10">
            <a:alphaModFix/>
          </a:blip>
          <a:stretch>
            <a:fillRect/>
          </a:stretch>
        </p:blipFill>
        <p:spPr>
          <a:xfrm>
            <a:off x="4499700" y="2478288"/>
            <a:ext cx="2963922" cy="1979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g145edbdcfe4_0_36"/>
          <p:cNvSpPr txBox="1">
            <a:spLocks noGrp="1"/>
          </p:cNvSpPr>
          <p:nvPr>
            <p:ph type="title"/>
          </p:nvPr>
        </p:nvSpPr>
        <p:spPr>
          <a:xfrm>
            <a:off x="800200" y="61175"/>
            <a:ext cx="10515600" cy="584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Calibri"/>
              <a:buNone/>
            </a:pPr>
            <a:r>
              <a:rPr lang="en-US" sz="3600" b="1">
                <a:latin typeface="Trebuchet MS"/>
                <a:ea typeface="Trebuchet MS"/>
                <a:cs typeface="Trebuchet MS"/>
                <a:sym typeface="Trebuchet MS"/>
              </a:rPr>
              <a:t>Close to Home</a:t>
            </a:r>
            <a:endParaRPr sz="3600" b="1">
              <a:latin typeface="Trebuchet MS"/>
              <a:ea typeface="Trebuchet MS"/>
              <a:cs typeface="Trebuchet MS"/>
              <a:sym typeface="Trebuchet MS"/>
            </a:endParaRPr>
          </a:p>
        </p:txBody>
      </p:sp>
      <p:pic>
        <p:nvPicPr>
          <p:cNvPr id="140" name="Google Shape;140;g145edbdcfe4_0_36"/>
          <p:cNvPicPr preferRelativeResize="0"/>
          <p:nvPr/>
        </p:nvPicPr>
        <p:blipFill>
          <a:blip r:embed="rId3">
            <a:alphaModFix/>
          </a:blip>
          <a:stretch>
            <a:fillRect/>
          </a:stretch>
        </p:blipFill>
        <p:spPr>
          <a:xfrm>
            <a:off x="268850" y="1304463"/>
            <a:ext cx="3514725" cy="1838325"/>
          </a:xfrm>
          <a:prstGeom prst="rect">
            <a:avLst/>
          </a:prstGeom>
          <a:noFill/>
          <a:ln>
            <a:noFill/>
          </a:ln>
        </p:spPr>
      </p:pic>
      <p:pic>
        <p:nvPicPr>
          <p:cNvPr id="141" name="Google Shape;141;g145edbdcfe4_0_36"/>
          <p:cNvPicPr preferRelativeResize="0"/>
          <p:nvPr/>
        </p:nvPicPr>
        <p:blipFill>
          <a:blip r:embed="rId4">
            <a:alphaModFix/>
          </a:blip>
          <a:stretch>
            <a:fillRect/>
          </a:stretch>
        </p:blipFill>
        <p:spPr>
          <a:xfrm>
            <a:off x="4143025" y="798275"/>
            <a:ext cx="4078225" cy="3135376"/>
          </a:xfrm>
          <a:prstGeom prst="rect">
            <a:avLst/>
          </a:prstGeom>
          <a:noFill/>
          <a:ln>
            <a:noFill/>
          </a:ln>
        </p:spPr>
      </p:pic>
      <p:pic>
        <p:nvPicPr>
          <p:cNvPr id="142" name="Google Shape;142;g145edbdcfe4_0_36"/>
          <p:cNvPicPr preferRelativeResize="0"/>
          <p:nvPr/>
        </p:nvPicPr>
        <p:blipFill>
          <a:blip r:embed="rId5">
            <a:alphaModFix/>
          </a:blip>
          <a:stretch>
            <a:fillRect/>
          </a:stretch>
        </p:blipFill>
        <p:spPr>
          <a:xfrm>
            <a:off x="8470750" y="980551"/>
            <a:ext cx="3837732" cy="2619550"/>
          </a:xfrm>
          <a:prstGeom prst="rect">
            <a:avLst/>
          </a:prstGeom>
          <a:noFill/>
          <a:ln>
            <a:noFill/>
          </a:ln>
        </p:spPr>
      </p:pic>
      <p:pic>
        <p:nvPicPr>
          <p:cNvPr id="143" name="Google Shape;143;g145edbdcfe4_0_36"/>
          <p:cNvPicPr preferRelativeResize="0"/>
          <p:nvPr/>
        </p:nvPicPr>
        <p:blipFill>
          <a:blip r:embed="rId6">
            <a:alphaModFix/>
          </a:blip>
          <a:stretch>
            <a:fillRect/>
          </a:stretch>
        </p:blipFill>
        <p:spPr>
          <a:xfrm>
            <a:off x="74750" y="3801376"/>
            <a:ext cx="3792483" cy="2619550"/>
          </a:xfrm>
          <a:prstGeom prst="rect">
            <a:avLst/>
          </a:prstGeom>
          <a:noFill/>
          <a:ln>
            <a:noFill/>
          </a:ln>
        </p:spPr>
      </p:pic>
      <p:pic>
        <p:nvPicPr>
          <p:cNvPr id="144" name="Google Shape;144;g145edbdcfe4_0_36"/>
          <p:cNvPicPr preferRelativeResize="0"/>
          <p:nvPr/>
        </p:nvPicPr>
        <p:blipFill>
          <a:blip r:embed="rId7">
            <a:alphaModFix/>
          </a:blip>
          <a:stretch>
            <a:fillRect/>
          </a:stretch>
        </p:blipFill>
        <p:spPr>
          <a:xfrm>
            <a:off x="8354283" y="4098976"/>
            <a:ext cx="3782725" cy="2619549"/>
          </a:xfrm>
          <a:prstGeom prst="rect">
            <a:avLst/>
          </a:prstGeom>
          <a:noFill/>
          <a:ln>
            <a:noFill/>
          </a:ln>
        </p:spPr>
      </p:pic>
      <p:pic>
        <p:nvPicPr>
          <p:cNvPr id="145" name="Google Shape;145;g145edbdcfe4_0_36"/>
          <p:cNvPicPr preferRelativeResize="0"/>
          <p:nvPr/>
        </p:nvPicPr>
        <p:blipFill>
          <a:blip r:embed="rId8">
            <a:alphaModFix/>
          </a:blip>
          <a:stretch>
            <a:fillRect/>
          </a:stretch>
        </p:blipFill>
        <p:spPr>
          <a:xfrm>
            <a:off x="4019633" y="4086051"/>
            <a:ext cx="3617474" cy="2619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145edbdcfe4_0_160"/>
          <p:cNvSpPr txBox="1">
            <a:spLocks noGrp="1"/>
          </p:cNvSpPr>
          <p:nvPr>
            <p:ph type="title"/>
          </p:nvPr>
        </p:nvSpPr>
        <p:spPr>
          <a:xfrm>
            <a:off x="838200" y="67525"/>
            <a:ext cx="10515600" cy="540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a:latin typeface="Trebuchet MS"/>
                <a:ea typeface="Trebuchet MS"/>
                <a:cs typeface="Trebuchet MS"/>
                <a:sym typeface="Trebuchet MS"/>
              </a:rPr>
              <a:t>Security figures prominently in 21</a:t>
            </a:r>
            <a:r>
              <a:rPr lang="en-US" sz="3600" baseline="30000">
                <a:latin typeface="Trebuchet MS"/>
                <a:ea typeface="Trebuchet MS"/>
                <a:cs typeface="Trebuchet MS"/>
                <a:sym typeface="Trebuchet MS"/>
              </a:rPr>
              <a:t>st</a:t>
            </a:r>
            <a:r>
              <a:rPr lang="en-US" sz="3600">
                <a:latin typeface="Trebuchet MS"/>
                <a:ea typeface="Trebuchet MS"/>
                <a:cs typeface="Trebuchet MS"/>
                <a:sym typeface="Trebuchet MS"/>
              </a:rPr>
              <a:t> century world</a:t>
            </a:r>
            <a:endParaRPr sz="3600">
              <a:latin typeface="Trebuchet MS"/>
              <a:ea typeface="Trebuchet MS"/>
              <a:cs typeface="Trebuchet MS"/>
              <a:sym typeface="Trebuchet MS"/>
            </a:endParaRPr>
          </a:p>
        </p:txBody>
      </p:sp>
      <p:sp>
        <p:nvSpPr>
          <p:cNvPr id="151" name="Google Shape;151;g145edbdcfe4_0_160"/>
          <p:cNvSpPr txBox="1">
            <a:spLocks noGrp="1"/>
          </p:cNvSpPr>
          <p:nvPr>
            <p:ph type="body" idx="1"/>
          </p:nvPr>
        </p:nvSpPr>
        <p:spPr>
          <a:xfrm>
            <a:off x="1912175" y="1722100"/>
            <a:ext cx="8801700" cy="1616400"/>
          </a:xfrm>
          <a:prstGeom prst="rect">
            <a:avLst/>
          </a:prstGeom>
          <a:noFill/>
          <a:ln>
            <a:noFill/>
          </a:ln>
        </p:spPr>
        <p:txBody>
          <a:bodyPr spcFirstLastPara="1" wrap="square" lIns="91425" tIns="45700" rIns="91425" bIns="45700" anchor="t" anchorCtr="0">
            <a:noAutofit/>
          </a:bodyPr>
          <a:lstStyle/>
          <a:p>
            <a:pPr marL="0" lvl="0" indent="0" algn="ctr" rtl="0">
              <a:lnSpc>
                <a:spcPct val="70000"/>
              </a:lnSpc>
              <a:spcBef>
                <a:spcPts val="0"/>
              </a:spcBef>
              <a:spcAft>
                <a:spcPts val="0"/>
              </a:spcAft>
              <a:buSzPts val="688"/>
              <a:buNone/>
            </a:pPr>
            <a:endParaRPr sz="3600" b="1">
              <a:solidFill>
                <a:srgbClr val="FF0000"/>
              </a:solidFill>
              <a:latin typeface="Caveat"/>
              <a:ea typeface="Caveat"/>
              <a:cs typeface="Caveat"/>
              <a:sym typeface="Caveat"/>
            </a:endParaRPr>
          </a:p>
          <a:p>
            <a:pPr marL="228600" lvl="0" indent="0" algn="l" rtl="0">
              <a:lnSpc>
                <a:spcPct val="70000"/>
              </a:lnSpc>
              <a:spcBef>
                <a:spcPts val="1000"/>
              </a:spcBef>
              <a:spcAft>
                <a:spcPts val="0"/>
              </a:spcAft>
              <a:buSzPts val="688"/>
              <a:buNone/>
            </a:pPr>
            <a:r>
              <a:rPr lang="en-US" sz="3600" b="1" i="1">
                <a:solidFill>
                  <a:srgbClr val="FF0000"/>
                </a:solidFill>
                <a:latin typeface="Caveat"/>
                <a:ea typeface="Caveat"/>
                <a:cs typeface="Caveat"/>
                <a:sym typeface="Caveat"/>
              </a:rPr>
              <a:t>Information security continues to rank as</a:t>
            </a:r>
            <a:endParaRPr sz="3600" b="1" i="1">
              <a:solidFill>
                <a:srgbClr val="FF0000"/>
              </a:solidFill>
              <a:latin typeface="Caveat"/>
              <a:ea typeface="Caveat"/>
              <a:cs typeface="Caveat"/>
              <a:sym typeface="Caveat"/>
            </a:endParaRPr>
          </a:p>
          <a:p>
            <a:pPr marL="228600" lvl="0" indent="0" algn="l" rtl="0">
              <a:lnSpc>
                <a:spcPct val="70000"/>
              </a:lnSpc>
              <a:spcBef>
                <a:spcPts val="1000"/>
              </a:spcBef>
              <a:spcAft>
                <a:spcPts val="0"/>
              </a:spcAft>
              <a:buSzPts val="688"/>
              <a:buNone/>
            </a:pPr>
            <a:r>
              <a:rPr lang="en-US" sz="3600" b="1" i="1">
                <a:solidFill>
                  <a:srgbClr val="FF0000"/>
                </a:solidFill>
                <a:latin typeface="Caveat"/>
                <a:ea typeface="Caveat"/>
                <a:cs typeface="Caveat"/>
                <a:sym typeface="Caveat"/>
              </a:rPr>
              <a:t>the number one concern of IT managers</a:t>
            </a:r>
            <a:endParaRPr sz="3600" b="1">
              <a:solidFill>
                <a:srgbClr val="FF0000"/>
              </a:solidFill>
              <a:latin typeface="Caveat"/>
              <a:ea typeface="Caveat"/>
              <a:cs typeface="Caveat"/>
              <a:sym typeface="Caveat"/>
            </a:endParaRPr>
          </a:p>
          <a:p>
            <a:pPr marL="0" lvl="0" indent="0" algn="ctr" rtl="0">
              <a:lnSpc>
                <a:spcPct val="70000"/>
              </a:lnSpc>
              <a:spcBef>
                <a:spcPts val="1000"/>
              </a:spcBef>
              <a:spcAft>
                <a:spcPts val="0"/>
              </a:spcAft>
              <a:buSzPts val="688"/>
              <a:buNone/>
            </a:pPr>
            <a:br>
              <a:rPr lang="en-US" sz="3600" b="1" i="1">
                <a:solidFill>
                  <a:srgbClr val="FF0000"/>
                </a:solidFill>
                <a:latin typeface="Caveat"/>
                <a:ea typeface="Caveat"/>
                <a:cs typeface="Caveat"/>
                <a:sym typeface="Caveat"/>
              </a:rPr>
            </a:br>
            <a:endParaRPr sz="3600" b="1" i="1">
              <a:solidFill>
                <a:srgbClr val="FF0000"/>
              </a:solidFill>
              <a:latin typeface="Caveat"/>
              <a:ea typeface="Caveat"/>
              <a:cs typeface="Caveat"/>
              <a:sym typeface="Caveat"/>
            </a:endParaRPr>
          </a:p>
          <a:p>
            <a:pPr marL="228600" lvl="0" indent="-64135" algn="ctr" rtl="0">
              <a:lnSpc>
                <a:spcPct val="70000"/>
              </a:lnSpc>
              <a:spcBef>
                <a:spcPts val="1000"/>
              </a:spcBef>
              <a:spcAft>
                <a:spcPts val="1600"/>
              </a:spcAft>
              <a:buClr>
                <a:schemeClr val="dk1"/>
              </a:buClr>
              <a:buSzPts val="1750"/>
              <a:buNone/>
            </a:pPr>
            <a:endParaRPr sz="3600" b="1">
              <a:solidFill>
                <a:srgbClr val="FF0000"/>
              </a:solidFill>
              <a:latin typeface="Caveat"/>
              <a:ea typeface="Caveat"/>
              <a:cs typeface="Caveat"/>
              <a:sym typeface="Cave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6"/>
          <p:cNvSpPr txBox="1">
            <a:spLocks noGrp="1"/>
          </p:cNvSpPr>
          <p:nvPr>
            <p:ph type="sldNum" idx="12"/>
          </p:nvPr>
        </p:nvSpPr>
        <p:spPr>
          <a:xfrm>
            <a:off x="4038600" y="6356350"/>
            <a:ext cx="41148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
        <p:nvSpPr>
          <p:cNvPr id="158" name="Google Shape;158;p6"/>
          <p:cNvSpPr txBox="1">
            <a:spLocks noGrp="1"/>
          </p:cNvSpPr>
          <p:nvPr>
            <p:ph type="title"/>
          </p:nvPr>
        </p:nvSpPr>
        <p:spPr>
          <a:xfrm>
            <a:off x="838200" y="61175"/>
            <a:ext cx="10515600" cy="584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Calibri"/>
              <a:buNone/>
            </a:pPr>
            <a:r>
              <a:rPr lang="en-US" sz="3600" b="1">
                <a:latin typeface="Trebuchet MS"/>
                <a:ea typeface="Trebuchet MS"/>
                <a:cs typeface="Trebuchet MS"/>
                <a:sym typeface="Trebuchet MS"/>
              </a:rPr>
              <a:t>Challenges in defending against attacks</a:t>
            </a:r>
            <a:endParaRPr sz="3600" b="1">
              <a:latin typeface="Trebuchet MS"/>
              <a:ea typeface="Trebuchet MS"/>
              <a:cs typeface="Trebuchet MS"/>
              <a:sym typeface="Trebuchet MS"/>
            </a:endParaRPr>
          </a:p>
        </p:txBody>
      </p:sp>
      <p:pic>
        <p:nvPicPr>
          <p:cNvPr id="159" name="Google Shape;159;p6"/>
          <p:cNvPicPr preferRelativeResize="0"/>
          <p:nvPr/>
        </p:nvPicPr>
        <p:blipFill rotWithShape="1">
          <a:blip r:embed="rId3">
            <a:alphaModFix/>
          </a:blip>
          <a:srcRect/>
          <a:stretch/>
        </p:blipFill>
        <p:spPr>
          <a:xfrm>
            <a:off x="7078350" y="1772300"/>
            <a:ext cx="4794436" cy="3457613"/>
          </a:xfrm>
          <a:prstGeom prst="rect">
            <a:avLst/>
          </a:prstGeom>
          <a:noFill/>
          <a:ln>
            <a:noFill/>
          </a:ln>
        </p:spPr>
      </p:pic>
      <p:sp>
        <p:nvSpPr>
          <p:cNvPr id="160" name="Google Shape;160;p6"/>
          <p:cNvSpPr txBox="1">
            <a:spLocks noGrp="1"/>
          </p:cNvSpPr>
          <p:nvPr>
            <p:ph type="body" idx="1"/>
          </p:nvPr>
        </p:nvSpPr>
        <p:spPr>
          <a:xfrm>
            <a:off x="135600" y="864375"/>
            <a:ext cx="8236200" cy="5423700"/>
          </a:xfrm>
          <a:prstGeom prst="rect">
            <a:avLst/>
          </a:prstGeom>
          <a:noFill/>
          <a:ln>
            <a:noFill/>
          </a:ln>
        </p:spPr>
        <p:txBody>
          <a:bodyPr spcFirstLastPara="1" wrap="square" lIns="91425" tIns="45700" rIns="91425" bIns="45700" anchor="t" anchorCtr="0">
            <a:noAutofit/>
          </a:bodyPr>
          <a:lstStyle/>
          <a:p>
            <a:pPr marL="457200" lvl="0" indent="-381000" algn="l" rtl="0">
              <a:lnSpc>
                <a:spcPct val="115000"/>
              </a:lnSpc>
              <a:spcBef>
                <a:spcPts val="1000"/>
              </a:spcBef>
              <a:spcAft>
                <a:spcPts val="0"/>
              </a:spcAft>
              <a:buSzPts val="2400"/>
              <a:buFont typeface="Trebuchet MS"/>
              <a:buChar char="●"/>
            </a:pPr>
            <a:r>
              <a:rPr lang="en-US" sz="2400">
                <a:latin typeface="Trebuchet MS"/>
                <a:ea typeface="Trebuchet MS"/>
                <a:cs typeface="Trebuchet MS"/>
                <a:sym typeface="Trebuchet MS"/>
              </a:rPr>
              <a:t>Universally connected devices</a:t>
            </a:r>
            <a:endParaRPr sz="2400">
              <a:latin typeface="Trebuchet MS"/>
              <a:ea typeface="Trebuchet MS"/>
              <a:cs typeface="Trebuchet MS"/>
              <a:sym typeface="Trebuchet MS"/>
            </a:endParaRPr>
          </a:p>
          <a:p>
            <a:pPr marL="457200" lvl="0" indent="-381000" algn="l" rtl="0">
              <a:lnSpc>
                <a:spcPct val="115000"/>
              </a:lnSpc>
              <a:spcBef>
                <a:spcPts val="0"/>
              </a:spcBef>
              <a:spcAft>
                <a:spcPts val="0"/>
              </a:spcAft>
              <a:buSzPts val="2400"/>
              <a:buFont typeface="Trebuchet MS"/>
              <a:buChar char="●"/>
            </a:pPr>
            <a:r>
              <a:rPr lang="en-US" sz="2400">
                <a:latin typeface="Trebuchet MS"/>
                <a:ea typeface="Trebuchet MS"/>
                <a:cs typeface="Trebuchet MS"/>
                <a:sym typeface="Trebuchet MS"/>
              </a:rPr>
              <a:t>Increased Speed of attacks</a:t>
            </a:r>
            <a:endParaRPr sz="2400">
              <a:latin typeface="Trebuchet MS"/>
              <a:ea typeface="Trebuchet MS"/>
              <a:cs typeface="Trebuchet MS"/>
              <a:sym typeface="Trebuchet MS"/>
            </a:endParaRPr>
          </a:p>
          <a:p>
            <a:pPr marL="457200" lvl="0" indent="-381000" algn="l" rtl="0">
              <a:lnSpc>
                <a:spcPct val="115000"/>
              </a:lnSpc>
              <a:spcBef>
                <a:spcPts val="0"/>
              </a:spcBef>
              <a:spcAft>
                <a:spcPts val="0"/>
              </a:spcAft>
              <a:buSzPts val="2400"/>
              <a:buFont typeface="Trebuchet MS"/>
              <a:buChar char="●"/>
            </a:pPr>
            <a:r>
              <a:rPr lang="en-US" sz="2400">
                <a:latin typeface="Trebuchet MS"/>
                <a:ea typeface="Trebuchet MS"/>
                <a:cs typeface="Trebuchet MS"/>
                <a:sym typeface="Trebuchet MS"/>
              </a:rPr>
              <a:t>Greater sophistication of attaches</a:t>
            </a:r>
            <a:endParaRPr sz="2400">
              <a:latin typeface="Trebuchet MS"/>
              <a:ea typeface="Trebuchet MS"/>
              <a:cs typeface="Trebuchet MS"/>
              <a:sym typeface="Trebuchet MS"/>
            </a:endParaRPr>
          </a:p>
          <a:p>
            <a:pPr marL="457200" lvl="0" indent="-381000" algn="l" rtl="0">
              <a:lnSpc>
                <a:spcPct val="115000"/>
              </a:lnSpc>
              <a:spcBef>
                <a:spcPts val="0"/>
              </a:spcBef>
              <a:spcAft>
                <a:spcPts val="0"/>
              </a:spcAft>
              <a:buSzPts val="2400"/>
              <a:buFont typeface="Trebuchet MS"/>
              <a:buChar char="●"/>
            </a:pPr>
            <a:r>
              <a:rPr lang="en-US" sz="2400">
                <a:latin typeface="Trebuchet MS"/>
                <a:ea typeface="Trebuchet MS"/>
                <a:cs typeface="Trebuchet MS"/>
                <a:sym typeface="Trebuchet MS"/>
              </a:rPr>
              <a:t>Availability and simplicity of attack tools</a:t>
            </a:r>
            <a:endParaRPr sz="2400">
              <a:latin typeface="Trebuchet MS"/>
              <a:ea typeface="Trebuchet MS"/>
              <a:cs typeface="Trebuchet MS"/>
              <a:sym typeface="Trebuchet MS"/>
            </a:endParaRPr>
          </a:p>
          <a:p>
            <a:pPr marL="457200" lvl="0" indent="-381000" algn="l" rtl="0">
              <a:lnSpc>
                <a:spcPct val="115000"/>
              </a:lnSpc>
              <a:spcBef>
                <a:spcPts val="0"/>
              </a:spcBef>
              <a:spcAft>
                <a:spcPts val="0"/>
              </a:spcAft>
              <a:buSzPts val="2400"/>
              <a:buFont typeface="Trebuchet MS"/>
              <a:buChar char="●"/>
            </a:pPr>
            <a:r>
              <a:rPr lang="en-US" sz="2400">
                <a:latin typeface="Trebuchet MS"/>
                <a:ea typeface="Trebuchet MS"/>
                <a:cs typeface="Trebuchet MS"/>
                <a:sym typeface="Trebuchet MS"/>
              </a:rPr>
              <a:t>Faster detection of vulnerabilities</a:t>
            </a:r>
            <a:endParaRPr sz="2400">
              <a:latin typeface="Trebuchet MS"/>
              <a:ea typeface="Trebuchet MS"/>
              <a:cs typeface="Trebuchet MS"/>
              <a:sym typeface="Trebuchet MS"/>
            </a:endParaRPr>
          </a:p>
          <a:p>
            <a:pPr marL="457200" lvl="0" indent="-381000" algn="l" rtl="0">
              <a:lnSpc>
                <a:spcPct val="115000"/>
              </a:lnSpc>
              <a:spcBef>
                <a:spcPts val="0"/>
              </a:spcBef>
              <a:spcAft>
                <a:spcPts val="0"/>
              </a:spcAft>
              <a:buSzPts val="2400"/>
              <a:buFont typeface="Trebuchet MS"/>
              <a:buChar char="●"/>
            </a:pPr>
            <a:r>
              <a:rPr lang="en-US" sz="2400">
                <a:latin typeface="Trebuchet MS"/>
                <a:ea typeface="Trebuchet MS"/>
                <a:cs typeface="Trebuchet MS"/>
                <a:sym typeface="Trebuchet MS"/>
              </a:rPr>
              <a:t>Delayed security updating</a:t>
            </a:r>
            <a:endParaRPr sz="2400">
              <a:latin typeface="Trebuchet MS"/>
              <a:ea typeface="Trebuchet MS"/>
              <a:cs typeface="Trebuchet MS"/>
              <a:sym typeface="Trebuchet MS"/>
            </a:endParaRPr>
          </a:p>
          <a:p>
            <a:pPr marL="457200" lvl="0" indent="-381000" algn="l" rtl="0">
              <a:lnSpc>
                <a:spcPct val="115000"/>
              </a:lnSpc>
              <a:spcBef>
                <a:spcPts val="0"/>
              </a:spcBef>
              <a:spcAft>
                <a:spcPts val="0"/>
              </a:spcAft>
              <a:buSzPts val="2400"/>
              <a:buFont typeface="Trebuchet MS"/>
              <a:buChar char="●"/>
            </a:pPr>
            <a:r>
              <a:rPr lang="en-US" sz="2400">
                <a:latin typeface="Trebuchet MS"/>
                <a:ea typeface="Trebuchet MS"/>
                <a:cs typeface="Trebuchet MS"/>
                <a:sym typeface="Trebuchet MS"/>
              </a:rPr>
              <a:t>Distributed attacks</a:t>
            </a:r>
            <a:endParaRPr sz="2400">
              <a:latin typeface="Trebuchet MS"/>
              <a:ea typeface="Trebuchet MS"/>
              <a:cs typeface="Trebuchet MS"/>
              <a:sym typeface="Trebuchet MS"/>
            </a:endParaRPr>
          </a:p>
          <a:p>
            <a:pPr marL="457200" lvl="0" indent="-381000" algn="l" rtl="0">
              <a:lnSpc>
                <a:spcPct val="115000"/>
              </a:lnSpc>
              <a:spcBef>
                <a:spcPts val="0"/>
              </a:spcBef>
              <a:spcAft>
                <a:spcPts val="0"/>
              </a:spcAft>
              <a:buSzPts val="2400"/>
              <a:buFont typeface="Trebuchet MS"/>
              <a:buChar char="●"/>
            </a:pPr>
            <a:r>
              <a:rPr lang="en-US" sz="2400">
                <a:latin typeface="Trebuchet MS"/>
                <a:ea typeface="Trebuchet MS"/>
                <a:cs typeface="Trebuchet MS"/>
                <a:sym typeface="Trebuchet MS"/>
              </a:rPr>
              <a:t>BYOD</a:t>
            </a:r>
            <a:endParaRPr sz="2400">
              <a:latin typeface="Trebuchet MS"/>
              <a:ea typeface="Trebuchet MS"/>
              <a:cs typeface="Trebuchet MS"/>
              <a:sym typeface="Trebuchet MS"/>
            </a:endParaRPr>
          </a:p>
          <a:p>
            <a:pPr marL="457200" lvl="0" indent="-381000" algn="l" rtl="0">
              <a:lnSpc>
                <a:spcPct val="115000"/>
              </a:lnSpc>
              <a:spcBef>
                <a:spcPts val="0"/>
              </a:spcBef>
              <a:spcAft>
                <a:spcPts val="0"/>
              </a:spcAft>
              <a:buSzPts val="2400"/>
              <a:buChar char="●"/>
            </a:pPr>
            <a:r>
              <a:rPr lang="en-US" sz="2400"/>
              <a:t>A battle of wits between attacker / admin</a:t>
            </a:r>
            <a:endParaRPr sz="2400"/>
          </a:p>
          <a:p>
            <a:pPr marL="457200" lvl="0" indent="-381000" algn="l" rtl="0">
              <a:lnSpc>
                <a:spcPct val="115000"/>
              </a:lnSpc>
              <a:spcBef>
                <a:spcPts val="0"/>
              </a:spcBef>
              <a:spcAft>
                <a:spcPts val="0"/>
              </a:spcAft>
              <a:buSzPts val="2400"/>
              <a:buChar char="●"/>
            </a:pPr>
            <a:r>
              <a:rPr lang="en-US" sz="2400"/>
              <a:t>It is not perceived on benefit until fails</a:t>
            </a:r>
            <a:endParaRPr sz="2400"/>
          </a:p>
          <a:p>
            <a:pPr marL="457200" lvl="0" indent="-381000" algn="l" rtl="0">
              <a:lnSpc>
                <a:spcPct val="115000"/>
              </a:lnSpc>
              <a:spcBef>
                <a:spcPts val="0"/>
              </a:spcBef>
              <a:spcAft>
                <a:spcPts val="0"/>
              </a:spcAft>
              <a:buSzPts val="2400"/>
              <a:buChar char="●"/>
            </a:pPr>
            <a:r>
              <a:rPr lang="en-US" sz="2400"/>
              <a:t>Too often an after-thought (not integral)</a:t>
            </a:r>
            <a:endParaRPr sz="2400"/>
          </a:p>
          <a:p>
            <a:pPr marL="457200" lvl="0" indent="-381000" algn="l" rtl="0">
              <a:lnSpc>
                <a:spcPct val="115000"/>
              </a:lnSpc>
              <a:spcBef>
                <a:spcPts val="0"/>
              </a:spcBef>
              <a:spcAft>
                <a:spcPts val="0"/>
              </a:spcAft>
              <a:buSzPts val="2400"/>
              <a:buChar char="●"/>
            </a:pPr>
            <a:r>
              <a:rPr lang="en-US" sz="2400"/>
              <a:t>Regarded as impediment to using system</a:t>
            </a:r>
            <a:endParaRPr sz="2400">
              <a:latin typeface="Trebuchet MS"/>
              <a:ea typeface="Trebuchet MS"/>
              <a:cs typeface="Trebuchet MS"/>
              <a:sym typeface="Trebuchet M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5"/>
          <p:cNvSpPr txBox="1">
            <a:spLocks noGrp="1"/>
          </p:cNvSpPr>
          <p:nvPr>
            <p:ph type="body" idx="1"/>
          </p:nvPr>
        </p:nvSpPr>
        <p:spPr>
          <a:xfrm>
            <a:off x="457850" y="645875"/>
            <a:ext cx="10515600" cy="492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500"/>
              </a:spcBef>
              <a:spcAft>
                <a:spcPts val="0"/>
              </a:spcAft>
              <a:buNone/>
            </a:pPr>
            <a:r>
              <a:rPr lang="en-US" sz="2400">
                <a:solidFill>
                  <a:schemeClr val="dk1"/>
                </a:solidFill>
                <a:latin typeface="Trebuchet MS"/>
                <a:ea typeface="Trebuchet MS"/>
                <a:cs typeface="Trebuchet MS"/>
                <a:sym typeface="Trebuchet MS"/>
              </a:rPr>
              <a:t>Three common core goals, referred to as CIA:</a:t>
            </a:r>
            <a:endParaRPr sz="2400">
              <a:solidFill>
                <a:schemeClr val="dk1"/>
              </a:solidFill>
              <a:latin typeface="Trebuchet MS"/>
              <a:ea typeface="Trebuchet MS"/>
              <a:cs typeface="Trebuchet MS"/>
              <a:sym typeface="Trebuchet MS"/>
            </a:endParaRPr>
          </a:p>
          <a:p>
            <a:pPr marL="228600" lvl="0" indent="-50800" algn="l" rtl="0">
              <a:lnSpc>
                <a:spcPct val="90000"/>
              </a:lnSpc>
              <a:spcBef>
                <a:spcPts val="1000"/>
              </a:spcBef>
              <a:spcAft>
                <a:spcPts val="1600"/>
              </a:spcAft>
              <a:buClr>
                <a:schemeClr val="dk1"/>
              </a:buClr>
              <a:buSzPts val="2800"/>
              <a:buNone/>
            </a:pPr>
            <a:endParaRPr sz="2400">
              <a:solidFill>
                <a:schemeClr val="dk1"/>
              </a:solidFill>
              <a:latin typeface="Trebuchet MS"/>
              <a:ea typeface="Trebuchet MS"/>
              <a:cs typeface="Trebuchet MS"/>
              <a:sym typeface="Trebuchet MS"/>
            </a:endParaRPr>
          </a:p>
        </p:txBody>
      </p:sp>
      <p:sp>
        <p:nvSpPr>
          <p:cNvPr id="167" name="Google Shape;167;p15"/>
          <p:cNvSpPr txBox="1">
            <a:spLocks noGrp="1"/>
          </p:cNvSpPr>
          <p:nvPr>
            <p:ph type="title"/>
          </p:nvPr>
        </p:nvSpPr>
        <p:spPr>
          <a:xfrm>
            <a:off x="800200" y="61175"/>
            <a:ext cx="10515600" cy="584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Calibri"/>
              <a:buNone/>
            </a:pPr>
            <a:r>
              <a:rPr lang="en-US" sz="3600" b="1">
                <a:latin typeface="Trebuchet MS"/>
                <a:ea typeface="Trebuchet MS"/>
                <a:cs typeface="Trebuchet MS"/>
                <a:sym typeface="Trebuchet MS"/>
              </a:rPr>
              <a:t>Information Security Triad</a:t>
            </a:r>
            <a:endParaRPr sz="3600" b="1">
              <a:latin typeface="Trebuchet MS"/>
              <a:ea typeface="Trebuchet MS"/>
              <a:cs typeface="Trebuchet MS"/>
              <a:sym typeface="Trebuchet MS"/>
            </a:endParaRPr>
          </a:p>
        </p:txBody>
      </p:sp>
      <p:sp>
        <p:nvSpPr>
          <p:cNvPr id="168" name="Google Shape;168;p15"/>
          <p:cNvSpPr txBox="1"/>
          <p:nvPr/>
        </p:nvSpPr>
        <p:spPr>
          <a:xfrm>
            <a:off x="457850" y="1775250"/>
            <a:ext cx="7263900" cy="3754200"/>
          </a:xfrm>
          <a:prstGeom prst="rect">
            <a:avLst/>
          </a:prstGeom>
          <a:noFill/>
          <a:ln>
            <a:noFill/>
          </a:ln>
        </p:spPr>
        <p:txBody>
          <a:bodyPr spcFirstLastPara="1" wrap="square" lIns="91425" tIns="91425" rIns="91425" bIns="91425" anchor="t" anchorCtr="0">
            <a:spAutoFit/>
          </a:bodyPr>
          <a:lstStyle/>
          <a:p>
            <a:pPr marL="228600" lvl="0" indent="-203200" algn="l" rtl="0">
              <a:lnSpc>
                <a:spcPct val="90000"/>
              </a:lnSpc>
              <a:spcBef>
                <a:spcPts val="0"/>
              </a:spcBef>
              <a:spcAft>
                <a:spcPts val="0"/>
              </a:spcAft>
              <a:buClr>
                <a:schemeClr val="dk1"/>
              </a:buClr>
              <a:buSzPts val="2400"/>
              <a:buFont typeface="Trebuchet MS"/>
              <a:buChar char="•"/>
            </a:pPr>
            <a:r>
              <a:rPr lang="en-US" sz="2400" b="1">
                <a:solidFill>
                  <a:schemeClr val="dk1"/>
                </a:solidFill>
                <a:latin typeface="Trebuchet MS"/>
                <a:ea typeface="Trebuchet MS"/>
                <a:cs typeface="Trebuchet MS"/>
                <a:sym typeface="Trebuchet MS"/>
              </a:rPr>
              <a:t>Confidentiality</a:t>
            </a:r>
            <a:endParaRPr sz="2400" b="1">
              <a:solidFill>
                <a:schemeClr val="dk1"/>
              </a:solidFill>
              <a:latin typeface="Trebuchet MS"/>
              <a:ea typeface="Trebuchet MS"/>
              <a:cs typeface="Trebuchet MS"/>
              <a:sym typeface="Trebuchet MS"/>
            </a:endParaRPr>
          </a:p>
          <a:p>
            <a:pPr marL="685800" lvl="1" indent="-228600" algn="l" rtl="0">
              <a:lnSpc>
                <a:spcPct val="90000"/>
              </a:lnSpc>
              <a:spcBef>
                <a:spcPts val="50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Data confidentiality</a:t>
            </a:r>
            <a:endParaRPr sz="2400">
              <a:solidFill>
                <a:schemeClr val="dk1"/>
              </a:solidFill>
              <a:latin typeface="Trebuchet MS"/>
              <a:ea typeface="Trebuchet MS"/>
              <a:cs typeface="Trebuchet MS"/>
              <a:sym typeface="Trebuchet MS"/>
            </a:endParaRPr>
          </a:p>
          <a:p>
            <a:pPr marL="685800" lvl="1" indent="-228600" algn="l" rtl="0">
              <a:lnSpc>
                <a:spcPct val="90000"/>
              </a:lnSpc>
              <a:spcBef>
                <a:spcPts val="50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Privacy</a:t>
            </a:r>
            <a:endParaRPr sz="2400">
              <a:solidFill>
                <a:schemeClr val="dk1"/>
              </a:solidFill>
              <a:latin typeface="Trebuchet MS"/>
              <a:ea typeface="Trebuchet MS"/>
              <a:cs typeface="Trebuchet MS"/>
              <a:sym typeface="Trebuchet MS"/>
            </a:endParaRPr>
          </a:p>
          <a:p>
            <a:pPr marL="685800" lvl="0" indent="0" algn="l" rtl="0">
              <a:lnSpc>
                <a:spcPct val="90000"/>
              </a:lnSpc>
              <a:spcBef>
                <a:spcPts val="500"/>
              </a:spcBef>
              <a:spcAft>
                <a:spcPts val="0"/>
              </a:spcAft>
              <a:buNone/>
            </a:pPr>
            <a:endParaRPr sz="2400">
              <a:solidFill>
                <a:schemeClr val="dk1"/>
              </a:solidFill>
              <a:latin typeface="Trebuchet MS"/>
              <a:ea typeface="Trebuchet MS"/>
              <a:cs typeface="Trebuchet MS"/>
              <a:sym typeface="Trebuchet MS"/>
            </a:endParaRPr>
          </a:p>
          <a:p>
            <a:pPr marL="228600" lvl="0" indent="-266700" algn="l" rtl="0">
              <a:lnSpc>
                <a:spcPct val="90000"/>
              </a:lnSpc>
              <a:spcBef>
                <a:spcPts val="500"/>
              </a:spcBef>
              <a:spcAft>
                <a:spcPts val="0"/>
              </a:spcAft>
              <a:buClr>
                <a:schemeClr val="dk1"/>
              </a:buClr>
              <a:buSzPts val="2400"/>
              <a:buFont typeface="Trebuchet MS"/>
              <a:buChar char="•"/>
            </a:pPr>
            <a:r>
              <a:rPr lang="en-US" sz="2400" b="1">
                <a:solidFill>
                  <a:schemeClr val="dk1"/>
                </a:solidFill>
                <a:latin typeface="Trebuchet MS"/>
                <a:ea typeface="Trebuchet MS"/>
                <a:cs typeface="Trebuchet MS"/>
                <a:sym typeface="Trebuchet MS"/>
              </a:rPr>
              <a:t>Integrity</a:t>
            </a:r>
            <a:endParaRPr sz="2400" b="1">
              <a:solidFill>
                <a:schemeClr val="dk1"/>
              </a:solidFill>
              <a:latin typeface="Trebuchet MS"/>
              <a:ea typeface="Trebuchet MS"/>
              <a:cs typeface="Trebuchet MS"/>
              <a:sym typeface="Trebuchet MS"/>
            </a:endParaRPr>
          </a:p>
          <a:p>
            <a:pPr marL="685800" lvl="1" indent="-228600" algn="l" rtl="0">
              <a:lnSpc>
                <a:spcPct val="90000"/>
              </a:lnSpc>
              <a:spcBef>
                <a:spcPts val="50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Data and System integrity</a:t>
            </a:r>
            <a:endParaRPr sz="2400">
              <a:solidFill>
                <a:schemeClr val="dk1"/>
              </a:solidFill>
              <a:latin typeface="Trebuchet MS"/>
              <a:ea typeface="Trebuchet MS"/>
              <a:cs typeface="Trebuchet MS"/>
              <a:sym typeface="Trebuchet MS"/>
            </a:endParaRPr>
          </a:p>
          <a:p>
            <a:pPr marL="685800" lvl="1" indent="-228600" algn="l" rtl="0">
              <a:lnSpc>
                <a:spcPct val="90000"/>
              </a:lnSpc>
              <a:spcBef>
                <a:spcPts val="50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Source Integrity </a:t>
            </a:r>
            <a:endParaRPr sz="2400">
              <a:solidFill>
                <a:schemeClr val="dk1"/>
              </a:solidFill>
              <a:latin typeface="Trebuchet MS"/>
              <a:ea typeface="Trebuchet MS"/>
              <a:cs typeface="Trebuchet MS"/>
              <a:sym typeface="Trebuchet MS"/>
            </a:endParaRPr>
          </a:p>
          <a:p>
            <a:pPr marL="685800" lvl="0" indent="0" algn="l" rtl="0">
              <a:lnSpc>
                <a:spcPct val="90000"/>
              </a:lnSpc>
              <a:spcBef>
                <a:spcPts val="500"/>
              </a:spcBef>
              <a:spcAft>
                <a:spcPts val="0"/>
              </a:spcAft>
              <a:buNone/>
            </a:pPr>
            <a:endParaRPr sz="2400">
              <a:solidFill>
                <a:schemeClr val="dk1"/>
              </a:solidFill>
              <a:latin typeface="Trebuchet MS"/>
              <a:ea typeface="Trebuchet MS"/>
              <a:cs typeface="Trebuchet MS"/>
              <a:sym typeface="Trebuchet MS"/>
            </a:endParaRPr>
          </a:p>
          <a:p>
            <a:pPr marL="228600" lvl="0" indent="-203200" algn="l" rtl="0">
              <a:lnSpc>
                <a:spcPct val="90000"/>
              </a:lnSpc>
              <a:spcBef>
                <a:spcPts val="1000"/>
              </a:spcBef>
              <a:spcAft>
                <a:spcPts val="0"/>
              </a:spcAft>
              <a:buClr>
                <a:schemeClr val="dk1"/>
              </a:buClr>
              <a:buSzPts val="2400"/>
              <a:buFont typeface="Trebuchet MS"/>
              <a:buChar char="•"/>
            </a:pPr>
            <a:r>
              <a:rPr lang="en-US" sz="2400" b="1">
                <a:solidFill>
                  <a:schemeClr val="dk1"/>
                </a:solidFill>
                <a:latin typeface="Trebuchet MS"/>
                <a:ea typeface="Trebuchet MS"/>
                <a:cs typeface="Trebuchet MS"/>
                <a:sym typeface="Trebuchet MS"/>
              </a:rPr>
              <a:t>Availability</a:t>
            </a:r>
            <a:endParaRPr sz="2400" b="1">
              <a:solidFill>
                <a:schemeClr val="dk1"/>
              </a:solidFill>
              <a:latin typeface="Trebuchet MS"/>
              <a:ea typeface="Trebuchet MS"/>
              <a:cs typeface="Trebuchet MS"/>
              <a:sym typeface="Trebuchet MS"/>
            </a:endParaRPr>
          </a:p>
        </p:txBody>
      </p:sp>
      <p:pic>
        <p:nvPicPr>
          <p:cNvPr id="169" name="Google Shape;169;p15"/>
          <p:cNvPicPr preferRelativeResize="0"/>
          <p:nvPr/>
        </p:nvPicPr>
        <p:blipFill rotWithShape="1">
          <a:blip r:embed="rId3">
            <a:alphaModFix/>
          </a:blip>
          <a:srcRect l="4636" t="10736" r="4627" b="21480"/>
          <a:stretch/>
        </p:blipFill>
        <p:spPr>
          <a:xfrm>
            <a:off x="6508602" y="1050604"/>
            <a:ext cx="5615050" cy="54278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1"/>
          <p:cNvSpPr txBox="1">
            <a:spLocks noGrp="1"/>
          </p:cNvSpPr>
          <p:nvPr>
            <p:ph type="title"/>
          </p:nvPr>
        </p:nvSpPr>
        <p:spPr>
          <a:xfrm>
            <a:off x="784575" y="83075"/>
            <a:ext cx="10651500" cy="831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Confidentiality: Threats &amp; Countermeasures</a:t>
            </a:r>
            <a:endParaRPr/>
          </a:p>
        </p:txBody>
      </p:sp>
      <p:sp>
        <p:nvSpPr>
          <p:cNvPr id="176" name="Google Shape;176;p21"/>
          <p:cNvSpPr txBox="1">
            <a:spLocks noGrp="1"/>
          </p:cNvSpPr>
          <p:nvPr>
            <p:ph type="body" idx="1"/>
          </p:nvPr>
        </p:nvSpPr>
        <p:spPr>
          <a:xfrm>
            <a:off x="784575" y="914374"/>
            <a:ext cx="10855490" cy="5251647"/>
          </a:xfrm>
          <a:prstGeom prst="rect">
            <a:avLst/>
          </a:prstGeom>
          <a:noFill/>
          <a:ln>
            <a:noFill/>
          </a:ln>
        </p:spPr>
        <p:txBody>
          <a:bodyPr spcFirstLastPara="1" wrap="square" lIns="91425" tIns="45700" rIns="91425" bIns="45700" anchor="t" anchorCtr="0">
            <a:normAutofit fontScale="70000" lnSpcReduction="20000"/>
          </a:bodyPr>
          <a:lstStyle/>
          <a:p>
            <a:pPr marL="0" lvl="0" indent="0" algn="l" rtl="0">
              <a:lnSpc>
                <a:spcPct val="115000"/>
              </a:lnSpc>
              <a:spcBef>
                <a:spcPts val="500"/>
              </a:spcBef>
              <a:spcAft>
                <a:spcPts val="0"/>
              </a:spcAft>
              <a:buNone/>
            </a:pPr>
            <a:r>
              <a:rPr lang="en-US" sz="2200" dirty="0">
                <a:latin typeface="Arial"/>
                <a:ea typeface="Arial"/>
                <a:cs typeface="Arial"/>
                <a:sym typeface="Arial"/>
              </a:rPr>
              <a:t>•</a:t>
            </a:r>
            <a:r>
              <a:rPr lang="en-US" sz="2200" dirty="0">
                <a:solidFill>
                  <a:srgbClr val="222222"/>
                </a:solidFill>
                <a:latin typeface="Arial"/>
                <a:ea typeface="Arial"/>
                <a:cs typeface="Arial"/>
                <a:sym typeface="Arial"/>
              </a:rPr>
              <a:t>Numerous attacks focus on the violation of confidentiality. These include:</a:t>
            </a:r>
            <a:endParaRPr sz="2200" dirty="0">
              <a:solidFill>
                <a:srgbClr val="222222"/>
              </a:solidFill>
              <a:latin typeface="Arial"/>
              <a:ea typeface="Arial"/>
              <a:cs typeface="Arial"/>
              <a:sym typeface="Arial"/>
            </a:endParaRPr>
          </a:p>
          <a:p>
            <a:pPr marL="0" lvl="0" indent="0" algn="l" rtl="0">
              <a:lnSpc>
                <a:spcPct val="115000"/>
              </a:lnSpc>
              <a:spcBef>
                <a:spcPts val="1600"/>
              </a:spcBef>
              <a:spcAft>
                <a:spcPts val="0"/>
              </a:spcAft>
              <a:buNone/>
            </a:pPr>
            <a:r>
              <a:rPr lang="en-US" sz="2200" dirty="0">
                <a:latin typeface="Arial"/>
                <a:ea typeface="Arial"/>
                <a:cs typeface="Arial"/>
                <a:sym typeface="Arial"/>
              </a:rPr>
              <a:t>–</a:t>
            </a:r>
            <a:r>
              <a:rPr lang="en-US" sz="2200" dirty="0">
                <a:solidFill>
                  <a:srgbClr val="222222"/>
                </a:solidFill>
                <a:latin typeface="Arial"/>
                <a:ea typeface="Arial"/>
                <a:cs typeface="Arial"/>
                <a:sym typeface="Arial"/>
              </a:rPr>
              <a:t>capturing network traffic</a:t>
            </a:r>
            <a:endParaRPr sz="2200" dirty="0">
              <a:solidFill>
                <a:srgbClr val="222222"/>
              </a:solidFill>
              <a:latin typeface="Arial"/>
              <a:ea typeface="Arial"/>
              <a:cs typeface="Arial"/>
              <a:sym typeface="Arial"/>
            </a:endParaRPr>
          </a:p>
          <a:p>
            <a:pPr marL="0" lvl="0" indent="0" algn="l" rtl="0">
              <a:lnSpc>
                <a:spcPct val="115000"/>
              </a:lnSpc>
              <a:spcBef>
                <a:spcPts val="1600"/>
              </a:spcBef>
              <a:spcAft>
                <a:spcPts val="0"/>
              </a:spcAft>
              <a:buNone/>
            </a:pPr>
            <a:r>
              <a:rPr lang="en-US" sz="2200" dirty="0">
                <a:latin typeface="Arial"/>
                <a:ea typeface="Arial"/>
                <a:cs typeface="Arial"/>
                <a:sym typeface="Arial"/>
              </a:rPr>
              <a:t>–</a:t>
            </a:r>
            <a:r>
              <a:rPr lang="en-US" sz="2200" dirty="0">
                <a:solidFill>
                  <a:srgbClr val="222222"/>
                </a:solidFill>
                <a:latin typeface="Arial"/>
                <a:ea typeface="Arial"/>
                <a:cs typeface="Arial"/>
                <a:sym typeface="Arial"/>
              </a:rPr>
              <a:t>stealing password files</a:t>
            </a:r>
            <a:endParaRPr sz="2200" dirty="0">
              <a:solidFill>
                <a:srgbClr val="222222"/>
              </a:solidFill>
              <a:latin typeface="Arial"/>
              <a:ea typeface="Arial"/>
              <a:cs typeface="Arial"/>
              <a:sym typeface="Arial"/>
            </a:endParaRPr>
          </a:p>
          <a:p>
            <a:pPr marL="0" lvl="0" indent="0" algn="l" rtl="0">
              <a:lnSpc>
                <a:spcPct val="115000"/>
              </a:lnSpc>
              <a:spcBef>
                <a:spcPts val="1600"/>
              </a:spcBef>
              <a:spcAft>
                <a:spcPts val="0"/>
              </a:spcAft>
              <a:buNone/>
            </a:pPr>
            <a:r>
              <a:rPr lang="en-US" sz="2200" dirty="0">
                <a:latin typeface="Arial"/>
                <a:ea typeface="Arial"/>
                <a:cs typeface="Arial"/>
                <a:sym typeface="Arial"/>
              </a:rPr>
              <a:t>–</a:t>
            </a:r>
            <a:r>
              <a:rPr lang="en-US" sz="2200" dirty="0">
                <a:solidFill>
                  <a:srgbClr val="222222"/>
                </a:solidFill>
                <a:latin typeface="Arial"/>
                <a:ea typeface="Arial"/>
                <a:cs typeface="Arial"/>
                <a:sym typeface="Arial"/>
              </a:rPr>
              <a:t>social engineering</a:t>
            </a:r>
            <a:endParaRPr sz="2200" dirty="0">
              <a:solidFill>
                <a:srgbClr val="222222"/>
              </a:solidFill>
              <a:latin typeface="Arial"/>
              <a:ea typeface="Arial"/>
              <a:cs typeface="Arial"/>
              <a:sym typeface="Arial"/>
            </a:endParaRPr>
          </a:p>
          <a:p>
            <a:pPr marL="0" lvl="0" indent="0" algn="l" rtl="0">
              <a:lnSpc>
                <a:spcPct val="115000"/>
              </a:lnSpc>
              <a:spcBef>
                <a:spcPts val="1600"/>
              </a:spcBef>
              <a:spcAft>
                <a:spcPts val="0"/>
              </a:spcAft>
              <a:buNone/>
            </a:pPr>
            <a:r>
              <a:rPr lang="en-US" sz="2200" dirty="0">
                <a:latin typeface="Arial"/>
                <a:ea typeface="Arial"/>
                <a:cs typeface="Arial"/>
                <a:sym typeface="Arial"/>
              </a:rPr>
              <a:t>–</a:t>
            </a:r>
            <a:r>
              <a:rPr lang="en-US" sz="2200" dirty="0">
                <a:solidFill>
                  <a:srgbClr val="222222"/>
                </a:solidFill>
                <a:latin typeface="Arial"/>
                <a:ea typeface="Arial"/>
                <a:cs typeface="Arial"/>
                <a:sym typeface="Arial"/>
              </a:rPr>
              <a:t>port scanning,</a:t>
            </a:r>
            <a:endParaRPr sz="2200" dirty="0">
              <a:solidFill>
                <a:srgbClr val="222222"/>
              </a:solidFill>
              <a:latin typeface="Arial"/>
              <a:ea typeface="Arial"/>
              <a:cs typeface="Arial"/>
              <a:sym typeface="Arial"/>
            </a:endParaRPr>
          </a:p>
          <a:p>
            <a:pPr marL="0" lvl="0" indent="0" algn="l" rtl="0">
              <a:lnSpc>
                <a:spcPct val="115000"/>
              </a:lnSpc>
              <a:spcBef>
                <a:spcPts val="1600"/>
              </a:spcBef>
              <a:spcAft>
                <a:spcPts val="0"/>
              </a:spcAft>
              <a:buNone/>
            </a:pPr>
            <a:r>
              <a:rPr lang="en-US" sz="2200" dirty="0">
                <a:latin typeface="Arial"/>
                <a:ea typeface="Arial"/>
                <a:cs typeface="Arial"/>
                <a:sym typeface="Arial"/>
              </a:rPr>
              <a:t>–</a:t>
            </a:r>
            <a:r>
              <a:rPr lang="en-US" sz="2200" dirty="0">
                <a:solidFill>
                  <a:srgbClr val="222222"/>
                </a:solidFill>
                <a:latin typeface="Arial"/>
                <a:ea typeface="Arial"/>
                <a:cs typeface="Arial"/>
                <a:sym typeface="Arial"/>
              </a:rPr>
              <a:t>eavesdropping, sniffing, and so on.</a:t>
            </a:r>
            <a:endParaRPr sz="2200" dirty="0">
              <a:solidFill>
                <a:srgbClr val="222222"/>
              </a:solidFill>
              <a:latin typeface="Arial"/>
              <a:ea typeface="Arial"/>
              <a:cs typeface="Arial"/>
              <a:sym typeface="Arial"/>
            </a:endParaRPr>
          </a:p>
          <a:p>
            <a:pPr marL="457200" lvl="1" indent="0" algn="l" rtl="0">
              <a:lnSpc>
                <a:spcPct val="90000"/>
              </a:lnSpc>
              <a:spcBef>
                <a:spcPts val="1600"/>
              </a:spcBef>
              <a:spcAft>
                <a:spcPts val="0"/>
              </a:spcAft>
              <a:buClr>
                <a:schemeClr val="dk1"/>
              </a:buClr>
              <a:buSzPct val="100000"/>
              <a:buNone/>
            </a:pPr>
            <a:endParaRPr sz="2800" b="1" dirty="0"/>
          </a:p>
          <a:p>
            <a:pPr marL="685800" lvl="1" indent="-165734" algn="l" rtl="0">
              <a:lnSpc>
                <a:spcPct val="90000"/>
              </a:lnSpc>
              <a:spcBef>
                <a:spcPts val="500"/>
              </a:spcBef>
              <a:spcAft>
                <a:spcPts val="0"/>
              </a:spcAft>
              <a:buClr>
                <a:schemeClr val="dk1"/>
              </a:buClr>
              <a:buSzPct val="100000"/>
              <a:buChar char="○"/>
            </a:pPr>
            <a:r>
              <a:rPr lang="en-US" sz="2200" dirty="0"/>
              <a:t>Violations of confidentiality are not limited to directed intentional attacks. </a:t>
            </a:r>
            <a:endParaRPr dirty="0"/>
          </a:p>
          <a:p>
            <a:pPr marL="685800" lvl="1" indent="-165734" algn="l" rtl="0">
              <a:lnSpc>
                <a:spcPct val="90000"/>
              </a:lnSpc>
              <a:spcBef>
                <a:spcPts val="500"/>
              </a:spcBef>
              <a:spcAft>
                <a:spcPts val="0"/>
              </a:spcAft>
              <a:buClr>
                <a:schemeClr val="dk1"/>
              </a:buClr>
              <a:buSzPct val="100000"/>
              <a:buChar char="○"/>
            </a:pPr>
            <a:r>
              <a:rPr lang="en-US" sz="2200" dirty="0"/>
              <a:t>Events that lead to confidentiality breaches include </a:t>
            </a:r>
            <a:endParaRPr dirty="0"/>
          </a:p>
          <a:p>
            <a:pPr marL="1143000" lvl="2" indent="-171450" algn="l" rtl="0">
              <a:lnSpc>
                <a:spcPct val="90000"/>
              </a:lnSpc>
              <a:spcBef>
                <a:spcPts val="500"/>
              </a:spcBef>
              <a:spcAft>
                <a:spcPts val="0"/>
              </a:spcAft>
              <a:buClr>
                <a:schemeClr val="dk1"/>
              </a:buClr>
              <a:buSzPct val="133333"/>
              <a:buChar char="■"/>
            </a:pPr>
            <a:r>
              <a:rPr lang="en-US" dirty="0"/>
              <a:t>by not encrypting it before sending it to another person, </a:t>
            </a:r>
            <a:endParaRPr dirty="0"/>
          </a:p>
          <a:p>
            <a:pPr marL="1143000" lvl="2" indent="-171450" algn="l" rtl="0">
              <a:lnSpc>
                <a:spcPct val="90000"/>
              </a:lnSpc>
              <a:spcBef>
                <a:spcPts val="500"/>
              </a:spcBef>
              <a:spcAft>
                <a:spcPts val="0"/>
              </a:spcAft>
              <a:buClr>
                <a:schemeClr val="dk1"/>
              </a:buClr>
              <a:buSzPct val="133333"/>
              <a:buChar char="■"/>
            </a:pPr>
            <a:r>
              <a:rPr lang="en-US" dirty="0"/>
              <a:t>by falling prey to a social engineering attack,</a:t>
            </a:r>
            <a:endParaRPr dirty="0"/>
          </a:p>
          <a:p>
            <a:pPr marL="1143000" lvl="2" indent="-171450" algn="l" rtl="0">
              <a:lnSpc>
                <a:spcPct val="90000"/>
              </a:lnSpc>
              <a:spcBef>
                <a:spcPts val="500"/>
              </a:spcBef>
              <a:spcAft>
                <a:spcPts val="0"/>
              </a:spcAft>
              <a:buClr>
                <a:schemeClr val="dk1"/>
              </a:buClr>
              <a:buSzPct val="133333"/>
              <a:buChar char="■"/>
            </a:pPr>
            <a:r>
              <a:rPr lang="en-US" dirty="0"/>
              <a:t>by sharing a company’s trade secrets, or by not using extra care to protect confidential information when processing it.</a:t>
            </a:r>
            <a:endParaRPr dirty="0"/>
          </a:p>
          <a:p>
            <a:pPr marL="1600200" lvl="3" indent="-171450" algn="l" rtl="0">
              <a:lnSpc>
                <a:spcPct val="90000"/>
              </a:lnSpc>
              <a:spcBef>
                <a:spcPts val="500"/>
              </a:spcBef>
              <a:spcAft>
                <a:spcPts val="0"/>
              </a:spcAft>
              <a:buClr>
                <a:schemeClr val="dk1"/>
              </a:buClr>
              <a:buSzPct val="100000"/>
              <a:buChar char="●"/>
            </a:pPr>
            <a:r>
              <a:rPr lang="en-US" sz="2000" dirty="0"/>
              <a:t>documents left on printers, or even walking away from an access terminal while data is displayed on the monitor. </a:t>
            </a:r>
            <a:endParaRPr dirty="0"/>
          </a:p>
          <a:p>
            <a:pPr marL="685800" lvl="1" indent="-160020" algn="l" rtl="0">
              <a:lnSpc>
                <a:spcPct val="90000"/>
              </a:lnSpc>
              <a:spcBef>
                <a:spcPts val="500"/>
              </a:spcBef>
              <a:spcAft>
                <a:spcPts val="0"/>
              </a:spcAft>
              <a:buClr>
                <a:schemeClr val="dk1"/>
              </a:buClr>
              <a:buSzPct val="160000"/>
              <a:buChar char="○"/>
            </a:pPr>
            <a:r>
              <a:rPr lang="en-US" dirty="0"/>
              <a:t>Numerous countermeasures</a:t>
            </a:r>
            <a:endParaRPr dirty="0"/>
          </a:p>
          <a:p>
            <a:pPr marL="1143000" lvl="2" indent="-171450" algn="l" rtl="0">
              <a:lnSpc>
                <a:spcPct val="90000"/>
              </a:lnSpc>
              <a:spcBef>
                <a:spcPts val="500"/>
              </a:spcBef>
              <a:spcAft>
                <a:spcPts val="0"/>
              </a:spcAft>
              <a:buClr>
                <a:schemeClr val="dk1"/>
              </a:buClr>
              <a:buSzPct val="133333"/>
              <a:buChar char="■"/>
            </a:pPr>
            <a:r>
              <a:rPr lang="en-US" dirty="0"/>
              <a:t>Encryption for data at rest (whole disk, database encryption)</a:t>
            </a:r>
            <a:endParaRPr dirty="0"/>
          </a:p>
          <a:p>
            <a:pPr marL="1143000" lvl="2" indent="-171450" algn="l" rtl="0">
              <a:lnSpc>
                <a:spcPct val="90000"/>
              </a:lnSpc>
              <a:spcBef>
                <a:spcPts val="500"/>
              </a:spcBef>
              <a:spcAft>
                <a:spcPts val="0"/>
              </a:spcAft>
              <a:buClr>
                <a:schemeClr val="dk1"/>
              </a:buClr>
              <a:buSzPct val="133333"/>
              <a:buChar char="■"/>
            </a:pPr>
            <a:r>
              <a:rPr lang="en-US" dirty="0"/>
              <a:t>Encryption for data in transit (</a:t>
            </a:r>
            <a:r>
              <a:rPr lang="en-US" dirty="0" err="1"/>
              <a:t>IPSec</a:t>
            </a:r>
            <a:r>
              <a:rPr lang="en-US" dirty="0"/>
              <a:t>, TLS, PPTP, SSH)</a:t>
            </a:r>
            <a:endParaRPr dirty="0"/>
          </a:p>
          <a:p>
            <a:pPr marL="1143000" lvl="2" indent="-171450" algn="l" rtl="0">
              <a:lnSpc>
                <a:spcPct val="90000"/>
              </a:lnSpc>
              <a:spcBef>
                <a:spcPts val="500"/>
              </a:spcBef>
              <a:spcAft>
                <a:spcPts val="1600"/>
              </a:spcAft>
              <a:buClr>
                <a:schemeClr val="dk1"/>
              </a:buClr>
              <a:buSzPct val="133333"/>
              <a:buChar char="■"/>
            </a:pPr>
            <a:r>
              <a:rPr lang="en-US" dirty="0"/>
              <a:t>Access control (physical and technical) </a:t>
            </a:r>
            <a:br>
              <a:rPr lang="en-US" dirty="0"/>
            </a:br>
            <a:endParaRPr dirty="0"/>
          </a:p>
        </p:txBody>
      </p:sp>
      <p:sp>
        <p:nvSpPr>
          <p:cNvPr id="177" name="Google Shape;177;p21"/>
          <p:cNvSpPr txBox="1">
            <a:spLocks noGrp="1"/>
          </p:cNvSpPr>
          <p:nvPr>
            <p:ph type="sldNum" idx="12"/>
          </p:nvPr>
        </p:nvSpPr>
        <p:spPr>
          <a:xfrm>
            <a:off x="4038600" y="6356350"/>
            <a:ext cx="41148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g145edbdcfe4_0_79"/>
          <p:cNvSpPr txBox="1">
            <a:spLocks noGrp="1"/>
          </p:cNvSpPr>
          <p:nvPr>
            <p:ph type="title"/>
          </p:nvPr>
        </p:nvSpPr>
        <p:spPr>
          <a:xfrm>
            <a:off x="313825" y="-228600"/>
            <a:ext cx="9744600" cy="114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Integrity: Threats and Countermeasures</a:t>
            </a:r>
            <a:endParaRPr/>
          </a:p>
        </p:txBody>
      </p:sp>
      <p:sp>
        <p:nvSpPr>
          <p:cNvPr id="184" name="Google Shape;184;g145edbdcfe4_0_79"/>
          <p:cNvSpPr txBox="1">
            <a:spLocks noGrp="1"/>
          </p:cNvSpPr>
          <p:nvPr>
            <p:ph type="body" idx="1"/>
          </p:nvPr>
        </p:nvSpPr>
        <p:spPr>
          <a:xfrm>
            <a:off x="1714500" y="1143000"/>
            <a:ext cx="8763000" cy="4572000"/>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500"/>
              </a:spcBef>
              <a:spcAft>
                <a:spcPts val="0"/>
              </a:spcAft>
              <a:buClr>
                <a:schemeClr val="dk1"/>
              </a:buClr>
              <a:buSzPts val="2000"/>
              <a:buChar char="■"/>
            </a:pPr>
            <a:r>
              <a:rPr lang="en-US" dirty="0"/>
              <a:t>Events that lead to integrity breaches include (non-intentional)</a:t>
            </a:r>
            <a:endParaRPr dirty="0"/>
          </a:p>
          <a:p>
            <a:pPr marL="1600200" lvl="3" indent="-228600" algn="l" rtl="0">
              <a:lnSpc>
                <a:spcPct val="90000"/>
              </a:lnSpc>
              <a:spcBef>
                <a:spcPts val="500"/>
              </a:spcBef>
              <a:spcAft>
                <a:spcPts val="0"/>
              </a:spcAft>
              <a:buClr>
                <a:schemeClr val="dk1"/>
              </a:buClr>
              <a:buSzPts val="1800"/>
              <a:buChar char="●"/>
            </a:pPr>
            <a:r>
              <a:rPr lang="en-US" dirty="0"/>
              <a:t>accidentally deleting files</a:t>
            </a:r>
            <a:endParaRPr dirty="0"/>
          </a:p>
          <a:p>
            <a:pPr marL="1600200" lvl="3" indent="-228600" algn="l" rtl="0">
              <a:lnSpc>
                <a:spcPct val="90000"/>
              </a:lnSpc>
              <a:spcBef>
                <a:spcPts val="500"/>
              </a:spcBef>
              <a:spcAft>
                <a:spcPts val="0"/>
              </a:spcAft>
              <a:buClr>
                <a:schemeClr val="dk1"/>
              </a:buClr>
              <a:buSzPts val="1800"/>
              <a:buChar char="●"/>
            </a:pPr>
            <a:r>
              <a:rPr lang="en-US" dirty="0"/>
              <a:t>entering invalid data</a:t>
            </a:r>
            <a:endParaRPr dirty="0"/>
          </a:p>
          <a:p>
            <a:pPr marL="1600200" lvl="3" indent="-228600" algn="l" rtl="0">
              <a:lnSpc>
                <a:spcPct val="90000"/>
              </a:lnSpc>
              <a:spcBef>
                <a:spcPts val="500"/>
              </a:spcBef>
              <a:spcAft>
                <a:spcPts val="0"/>
              </a:spcAft>
              <a:buClr>
                <a:schemeClr val="dk1"/>
              </a:buClr>
              <a:buSzPts val="1800"/>
              <a:buChar char="●"/>
            </a:pPr>
            <a:r>
              <a:rPr lang="en-US" dirty="0"/>
              <a:t>altering configurations</a:t>
            </a:r>
            <a:endParaRPr dirty="0"/>
          </a:p>
          <a:p>
            <a:pPr marL="1143000" lvl="2" indent="-228600" algn="l" rtl="0">
              <a:lnSpc>
                <a:spcPct val="90000"/>
              </a:lnSpc>
              <a:spcBef>
                <a:spcPts val="500"/>
              </a:spcBef>
              <a:spcAft>
                <a:spcPts val="0"/>
              </a:spcAft>
              <a:buClr>
                <a:schemeClr val="dk1"/>
              </a:buClr>
              <a:buSzPts val="2000"/>
              <a:buChar char="■"/>
            </a:pPr>
            <a:r>
              <a:rPr lang="en-US" dirty="0"/>
              <a:t>Countermeasures</a:t>
            </a:r>
            <a:endParaRPr dirty="0"/>
          </a:p>
          <a:p>
            <a:pPr marL="1600200" lvl="3" indent="-228600" algn="l" rtl="0">
              <a:lnSpc>
                <a:spcPct val="90000"/>
              </a:lnSpc>
              <a:spcBef>
                <a:spcPts val="500"/>
              </a:spcBef>
              <a:spcAft>
                <a:spcPts val="0"/>
              </a:spcAft>
              <a:buClr>
                <a:schemeClr val="dk1"/>
              </a:buClr>
              <a:buSzPts val="2000"/>
              <a:buChar char="●"/>
            </a:pPr>
            <a:r>
              <a:rPr lang="en-US" sz="2000" dirty="0"/>
              <a:t> Hashing (data integrity)</a:t>
            </a:r>
            <a:endParaRPr dirty="0"/>
          </a:p>
          <a:p>
            <a:pPr marL="1600200" lvl="3" indent="-228600" algn="l" rtl="0">
              <a:lnSpc>
                <a:spcPct val="90000"/>
              </a:lnSpc>
              <a:spcBef>
                <a:spcPts val="500"/>
              </a:spcBef>
              <a:spcAft>
                <a:spcPts val="0"/>
              </a:spcAft>
              <a:buClr>
                <a:schemeClr val="dk1"/>
              </a:buClr>
              <a:buSzPts val="2000"/>
              <a:buChar char="●"/>
            </a:pPr>
            <a:r>
              <a:rPr lang="en-US" sz="2000" dirty="0"/>
              <a:t> Configuration management (system integrity)</a:t>
            </a:r>
            <a:endParaRPr dirty="0"/>
          </a:p>
          <a:p>
            <a:pPr marL="1600200" lvl="3" indent="-228600" algn="l" rtl="0">
              <a:lnSpc>
                <a:spcPct val="90000"/>
              </a:lnSpc>
              <a:spcBef>
                <a:spcPts val="500"/>
              </a:spcBef>
              <a:spcAft>
                <a:spcPts val="0"/>
              </a:spcAft>
              <a:buClr>
                <a:schemeClr val="dk1"/>
              </a:buClr>
              <a:buSzPts val="2000"/>
              <a:buChar char="●"/>
            </a:pPr>
            <a:r>
              <a:rPr lang="en-US" sz="2000" dirty="0"/>
              <a:t>Access control (physical and technical)</a:t>
            </a:r>
            <a:endParaRPr dirty="0"/>
          </a:p>
          <a:p>
            <a:pPr marL="1600200" lvl="3" indent="-228600" algn="l" rtl="0">
              <a:lnSpc>
                <a:spcPct val="90000"/>
              </a:lnSpc>
              <a:spcBef>
                <a:spcPts val="500"/>
              </a:spcBef>
              <a:spcAft>
                <a:spcPts val="0"/>
              </a:spcAft>
              <a:buClr>
                <a:schemeClr val="dk1"/>
              </a:buClr>
              <a:buSzPts val="2000"/>
              <a:buChar char="●"/>
            </a:pPr>
            <a:r>
              <a:rPr lang="en-US" sz="2000" dirty="0"/>
              <a:t> Software digital signing</a:t>
            </a:r>
            <a:endParaRPr dirty="0"/>
          </a:p>
          <a:p>
            <a:pPr marL="1600200" lvl="3" indent="-228600" algn="l" rtl="0">
              <a:lnSpc>
                <a:spcPct val="90000"/>
              </a:lnSpc>
              <a:spcBef>
                <a:spcPts val="500"/>
              </a:spcBef>
              <a:spcAft>
                <a:spcPts val="1600"/>
              </a:spcAft>
              <a:buClr>
                <a:schemeClr val="dk1"/>
              </a:buClr>
              <a:buSzPts val="2000"/>
              <a:buChar char="●"/>
            </a:pPr>
            <a:r>
              <a:rPr lang="en-US" sz="2000" dirty="0"/>
              <a:t> Transmission cyclic redundancy check (CRC) functions</a:t>
            </a:r>
            <a:endParaRPr dirty="0"/>
          </a:p>
        </p:txBody>
      </p:sp>
      <p:sp>
        <p:nvSpPr>
          <p:cNvPr id="185" name="Google Shape;185;g145edbdcfe4_0_79"/>
          <p:cNvSpPr txBox="1">
            <a:spLocks noGrp="1"/>
          </p:cNvSpPr>
          <p:nvPr>
            <p:ph type="sldNum" idx="12"/>
          </p:nvPr>
        </p:nvSpPr>
        <p:spPr>
          <a:xfrm>
            <a:off x="4038600" y="6356350"/>
            <a:ext cx="4114800" cy="3651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2"/>
          <p:cNvSpPr txBox="1">
            <a:spLocks noGrp="1"/>
          </p:cNvSpPr>
          <p:nvPr>
            <p:ph type="title"/>
          </p:nvPr>
        </p:nvSpPr>
        <p:spPr>
          <a:xfrm>
            <a:off x="110250" y="83050"/>
            <a:ext cx="11971500" cy="609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3600"/>
              <a:t>Availability: threats &amp; countermeasures</a:t>
            </a:r>
            <a:endParaRPr sz="3600"/>
          </a:p>
        </p:txBody>
      </p:sp>
      <p:sp>
        <p:nvSpPr>
          <p:cNvPr id="192" name="Google Shape;192;p32"/>
          <p:cNvSpPr txBox="1">
            <a:spLocks noGrp="1"/>
          </p:cNvSpPr>
          <p:nvPr>
            <p:ph type="body" idx="1"/>
          </p:nvPr>
        </p:nvSpPr>
        <p:spPr>
          <a:xfrm>
            <a:off x="1676400" y="838200"/>
            <a:ext cx="8763000" cy="4572000"/>
          </a:xfrm>
          <a:prstGeom prst="rect">
            <a:avLst/>
          </a:prstGeom>
          <a:noFill/>
          <a:ln>
            <a:noFill/>
          </a:ln>
        </p:spPr>
        <p:txBody>
          <a:bodyPr spcFirstLastPara="1" wrap="square" lIns="91425" tIns="45700" rIns="91425" bIns="45700" anchor="t" anchorCtr="0">
            <a:normAutofit lnSpcReduction="10000"/>
          </a:bodyPr>
          <a:lstStyle/>
          <a:p>
            <a:pPr marL="1143000" lvl="2" indent="-200025" algn="l" rtl="0">
              <a:lnSpc>
                <a:spcPct val="90000"/>
              </a:lnSpc>
              <a:spcBef>
                <a:spcPts val="500"/>
              </a:spcBef>
              <a:spcAft>
                <a:spcPts val="0"/>
              </a:spcAft>
              <a:buClr>
                <a:schemeClr val="dk1"/>
              </a:buClr>
              <a:buSzPct val="133333"/>
              <a:buChar char="■"/>
            </a:pPr>
            <a:r>
              <a:rPr lang="en-US" dirty="0"/>
              <a:t>There are numerous threats to availability. </a:t>
            </a:r>
            <a:endParaRPr dirty="0"/>
          </a:p>
          <a:p>
            <a:pPr marL="1600200" lvl="3" indent="-202882" algn="l" rtl="0">
              <a:lnSpc>
                <a:spcPct val="90000"/>
              </a:lnSpc>
              <a:spcBef>
                <a:spcPts val="500"/>
              </a:spcBef>
              <a:spcAft>
                <a:spcPts val="0"/>
              </a:spcAft>
              <a:buClr>
                <a:schemeClr val="dk1"/>
              </a:buClr>
              <a:buSzPct val="120000"/>
              <a:buChar char="●"/>
            </a:pPr>
            <a:r>
              <a:rPr lang="en-US" dirty="0"/>
              <a:t>These include device failure, software errors, and environmental issues (heat, static, flooding, power loss, and so on). </a:t>
            </a:r>
            <a:endParaRPr dirty="0"/>
          </a:p>
          <a:p>
            <a:pPr marL="1600200" lvl="3" indent="-202882" algn="l" rtl="0">
              <a:lnSpc>
                <a:spcPct val="90000"/>
              </a:lnSpc>
              <a:spcBef>
                <a:spcPts val="500"/>
              </a:spcBef>
              <a:spcAft>
                <a:spcPts val="0"/>
              </a:spcAft>
              <a:buClr>
                <a:schemeClr val="dk1"/>
              </a:buClr>
              <a:buSzPct val="120000"/>
              <a:buChar char="●"/>
            </a:pPr>
            <a:r>
              <a:rPr lang="en-US" dirty="0"/>
              <a:t>There are also  some forms of attacks that focus on the violation of availability, including DoS attacks,  and communication interruptions.</a:t>
            </a:r>
            <a:endParaRPr sz="2400" dirty="0"/>
          </a:p>
          <a:p>
            <a:pPr marL="1600200" lvl="3" indent="-212725" algn="l" rtl="0">
              <a:spcBef>
                <a:spcPts val="1600"/>
              </a:spcBef>
              <a:spcAft>
                <a:spcPts val="0"/>
              </a:spcAft>
              <a:buSzPct val="100000"/>
              <a:buChar char="●"/>
            </a:pPr>
            <a:r>
              <a:rPr lang="en-US" sz="2000" dirty="0"/>
              <a:t>Countermeasures</a:t>
            </a:r>
            <a:endParaRPr sz="2000" dirty="0"/>
          </a:p>
          <a:p>
            <a:pPr marL="2057400" lvl="4" indent="-202882" algn="l" rtl="0">
              <a:spcBef>
                <a:spcPts val="1600"/>
              </a:spcBef>
              <a:spcAft>
                <a:spcPts val="0"/>
              </a:spcAft>
              <a:buSzPct val="120000"/>
              <a:buChar char="○"/>
            </a:pPr>
            <a:r>
              <a:rPr lang="en-US" dirty="0"/>
              <a:t>Redundant array of independent disks (RAID)</a:t>
            </a:r>
            <a:endParaRPr dirty="0"/>
          </a:p>
          <a:p>
            <a:pPr marL="2057400" lvl="4" indent="-202882" algn="l" rtl="0">
              <a:spcBef>
                <a:spcPts val="1600"/>
              </a:spcBef>
              <a:spcAft>
                <a:spcPts val="0"/>
              </a:spcAft>
              <a:buSzPct val="120000"/>
              <a:buChar char="○"/>
            </a:pPr>
            <a:r>
              <a:rPr lang="en-US" dirty="0"/>
              <a:t>Load balancing</a:t>
            </a:r>
            <a:endParaRPr dirty="0"/>
          </a:p>
          <a:p>
            <a:pPr marL="2057400" lvl="4" indent="-202882" algn="l" rtl="0">
              <a:spcBef>
                <a:spcPts val="1600"/>
              </a:spcBef>
              <a:spcAft>
                <a:spcPts val="0"/>
              </a:spcAft>
              <a:buSzPct val="120000"/>
              <a:buChar char="○"/>
            </a:pPr>
            <a:r>
              <a:rPr lang="en-US" dirty="0"/>
              <a:t>Redundant data and power lines</a:t>
            </a:r>
            <a:endParaRPr dirty="0"/>
          </a:p>
          <a:p>
            <a:pPr marL="2057400" lvl="4" indent="-202882" algn="l" rtl="0">
              <a:spcBef>
                <a:spcPts val="1600"/>
              </a:spcBef>
              <a:spcAft>
                <a:spcPts val="0"/>
              </a:spcAft>
              <a:buSzPct val="120000"/>
              <a:buChar char="○"/>
            </a:pPr>
            <a:r>
              <a:rPr lang="en-US" dirty="0"/>
              <a:t>Software and data backups</a:t>
            </a:r>
            <a:endParaRPr dirty="0"/>
          </a:p>
          <a:p>
            <a:pPr marL="2057400" lvl="4" indent="-202882" algn="l" rtl="0">
              <a:spcBef>
                <a:spcPts val="1600"/>
              </a:spcBef>
              <a:spcAft>
                <a:spcPts val="0"/>
              </a:spcAft>
              <a:buSzPct val="120000"/>
              <a:buChar char="○"/>
            </a:pPr>
            <a:r>
              <a:rPr lang="en-US" dirty="0"/>
              <a:t>Co-location and offsite facilities</a:t>
            </a:r>
            <a:endParaRPr dirty="0"/>
          </a:p>
          <a:p>
            <a:pPr marL="2057400" lvl="4" indent="-202882" algn="l" rtl="0">
              <a:spcBef>
                <a:spcPts val="1600"/>
              </a:spcBef>
              <a:spcAft>
                <a:spcPts val="0"/>
              </a:spcAft>
              <a:buSzPct val="120000"/>
              <a:buChar char="○"/>
            </a:pPr>
            <a:r>
              <a:rPr lang="en-US" dirty="0"/>
              <a:t>Rollback functions</a:t>
            </a:r>
            <a:endParaRPr dirty="0"/>
          </a:p>
          <a:p>
            <a:pPr marL="2057400" lvl="4" indent="-202882" algn="l" rtl="0">
              <a:spcBef>
                <a:spcPts val="1600"/>
              </a:spcBef>
              <a:spcAft>
                <a:spcPts val="0"/>
              </a:spcAft>
              <a:buSzPct val="120000"/>
              <a:buChar char="○"/>
            </a:pPr>
            <a:r>
              <a:rPr lang="en-US" dirty="0"/>
              <a:t>Failover configurations</a:t>
            </a:r>
            <a:endParaRPr dirty="0"/>
          </a:p>
          <a:p>
            <a:pPr marL="1600200" lvl="3" indent="-114300" algn="l" rtl="0">
              <a:lnSpc>
                <a:spcPct val="90000"/>
              </a:lnSpc>
              <a:spcBef>
                <a:spcPts val="1600"/>
              </a:spcBef>
              <a:spcAft>
                <a:spcPts val="1600"/>
              </a:spcAft>
              <a:buClr>
                <a:schemeClr val="dk1"/>
              </a:buClr>
              <a:buSzPct val="120000"/>
              <a:buNone/>
            </a:pPr>
            <a:endParaRPr dirty="0"/>
          </a:p>
        </p:txBody>
      </p:sp>
      <p:sp>
        <p:nvSpPr>
          <p:cNvPr id="193" name="Google Shape;193;p32"/>
          <p:cNvSpPr txBox="1">
            <a:spLocks noGrp="1"/>
          </p:cNvSpPr>
          <p:nvPr>
            <p:ph type="sldNum" idx="12"/>
          </p:nvPr>
        </p:nvSpPr>
        <p:spPr>
          <a:xfrm>
            <a:off x="4038600" y="6356350"/>
            <a:ext cx="41148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g145edbdcfe4_0_8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Examples of Security Requirements: Confidentiality</a:t>
            </a:r>
            <a:endParaRPr/>
          </a:p>
        </p:txBody>
      </p:sp>
      <p:sp>
        <p:nvSpPr>
          <p:cNvPr id="199" name="Google Shape;199;g145edbdcfe4_0_86"/>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Student grade information is an asset whose confidentiality is considered to be very high</a:t>
            </a:r>
            <a:endParaRPr/>
          </a:p>
          <a:p>
            <a:pPr marL="685800" lvl="1" indent="-228600" algn="l" rtl="0">
              <a:lnSpc>
                <a:spcPct val="90000"/>
              </a:lnSpc>
              <a:spcBef>
                <a:spcPts val="500"/>
              </a:spcBef>
              <a:spcAft>
                <a:spcPts val="0"/>
              </a:spcAft>
              <a:buClr>
                <a:schemeClr val="dk1"/>
              </a:buClr>
              <a:buSzPts val="2400"/>
              <a:buChar char="○"/>
            </a:pPr>
            <a:r>
              <a:rPr lang="en-US"/>
              <a:t>The US FERPA Act: grades should only be available to students, their parents, and their employers (when required for the job)</a:t>
            </a:r>
            <a:endParaRPr/>
          </a:p>
          <a:p>
            <a:pPr marL="228600" lvl="0" indent="-228600" algn="l" rtl="0">
              <a:lnSpc>
                <a:spcPct val="90000"/>
              </a:lnSpc>
              <a:spcBef>
                <a:spcPts val="1000"/>
              </a:spcBef>
              <a:spcAft>
                <a:spcPts val="0"/>
              </a:spcAft>
              <a:buClr>
                <a:schemeClr val="dk1"/>
              </a:buClr>
              <a:buSzPts val="2800"/>
              <a:buChar char="●"/>
            </a:pPr>
            <a:r>
              <a:rPr lang="en-US"/>
              <a:t>Student enrollment information: may have moderate confidentiality rating; less damage if enclosed</a:t>
            </a:r>
            <a:endParaRPr/>
          </a:p>
          <a:p>
            <a:pPr marL="228600" lvl="0" indent="-228600" algn="l" rtl="0">
              <a:lnSpc>
                <a:spcPct val="90000"/>
              </a:lnSpc>
              <a:spcBef>
                <a:spcPts val="1000"/>
              </a:spcBef>
              <a:spcAft>
                <a:spcPts val="0"/>
              </a:spcAft>
              <a:buClr>
                <a:schemeClr val="dk1"/>
              </a:buClr>
              <a:buSzPts val="2800"/>
              <a:buChar char="●"/>
            </a:pPr>
            <a:r>
              <a:rPr lang="en-US"/>
              <a:t>Directory information: low confidentiality rating; often available publicly </a:t>
            </a:r>
            <a:endParaRPr/>
          </a:p>
          <a:p>
            <a:pPr marL="228600" lvl="0" indent="-50800" algn="l" rtl="0">
              <a:lnSpc>
                <a:spcPct val="90000"/>
              </a:lnSpc>
              <a:spcBef>
                <a:spcPts val="1000"/>
              </a:spcBef>
              <a:spcAft>
                <a:spcPts val="1600"/>
              </a:spcAft>
              <a:buClr>
                <a:schemeClr val="dk1"/>
              </a:buClr>
              <a:buSzPts val="2800"/>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145edbdcfe4_0_9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Examples of Security Requirements: Integrity</a:t>
            </a:r>
            <a:endParaRPr/>
          </a:p>
        </p:txBody>
      </p:sp>
      <p:sp>
        <p:nvSpPr>
          <p:cNvPr id="205" name="Google Shape;205;g145edbdcfe4_0_91"/>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A hospital patient’s allergy information (high integrity data): a doctor should be able to trust that the info is correct and current</a:t>
            </a:r>
            <a:endParaRPr/>
          </a:p>
          <a:p>
            <a:pPr marL="685800" lvl="1" indent="-228600" algn="l" rtl="0">
              <a:lnSpc>
                <a:spcPct val="90000"/>
              </a:lnSpc>
              <a:spcBef>
                <a:spcPts val="500"/>
              </a:spcBef>
              <a:spcAft>
                <a:spcPts val="0"/>
              </a:spcAft>
              <a:buClr>
                <a:schemeClr val="dk1"/>
              </a:buClr>
              <a:buSzPts val="2400"/>
              <a:buChar char="○"/>
            </a:pPr>
            <a:r>
              <a:rPr lang="en-US"/>
              <a:t>If a nurse deliberately falsifies the data, the database should be restored to a trusted basis and the falsified information traced back to the person who did it</a:t>
            </a:r>
            <a:endParaRPr/>
          </a:p>
          <a:p>
            <a:pPr marL="228600" lvl="0" indent="-228600" algn="l" rtl="0">
              <a:lnSpc>
                <a:spcPct val="90000"/>
              </a:lnSpc>
              <a:spcBef>
                <a:spcPts val="1000"/>
              </a:spcBef>
              <a:spcAft>
                <a:spcPts val="0"/>
              </a:spcAft>
              <a:buClr>
                <a:schemeClr val="dk1"/>
              </a:buClr>
              <a:buSzPts val="2800"/>
              <a:buChar char="●"/>
            </a:pPr>
            <a:r>
              <a:rPr lang="en-US"/>
              <a:t>An online newsgroup registration data: moderate level of integrity</a:t>
            </a:r>
            <a:endParaRPr/>
          </a:p>
          <a:p>
            <a:pPr marL="228600" lvl="0" indent="-228600" algn="l" rtl="0">
              <a:lnSpc>
                <a:spcPct val="90000"/>
              </a:lnSpc>
              <a:spcBef>
                <a:spcPts val="1000"/>
              </a:spcBef>
              <a:spcAft>
                <a:spcPts val="0"/>
              </a:spcAft>
              <a:buClr>
                <a:schemeClr val="dk1"/>
              </a:buClr>
              <a:buSzPts val="2800"/>
              <a:buChar char="●"/>
            </a:pPr>
            <a:r>
              <a:rPr lang="en-US"/>
              <a:t>An example of low integrity requirement: anonymous online poll (inaccuracy is well understood)</a:t>
            </a: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1600"/>
              </a:spcAft>
              <a:buClr>
                <a:schemeClr val="dk1"/>
              </a:buClr>
              <a:buSzPts val="2800"/>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2"/>
          <p:cNvSpPr txBox="1">
            <a:spLocks noGrp="1"/>
          </p:cNvSpPr>
          <p:nvPr>
            <p:ph type="title"/>
          </p:nvPr>
        </p:nvSpPr>
        <p:spPr>
          <a:xfrm>
            <a:off x="800200" y="61175"/>
            <a:ext cx="10515600" cy="5181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Calibri"/>
              <a:buNone/>
            </a:pPr>
            <a:r>
              <a:rPr lang="en-US" sz="3600" b="1">
                <a:latin typeface="Trebuchet MS"/>
                <a:ea typeface="Trebuchet MS"/>
                <a:cs typeface="Trebuchet MS"/>
                <a:sym typeface="Trebuchet MS"/>
              </a:rPr>
              <a:t>Agenda</a:t>
            </a:r>
            <a:endParaRPr sz="3600" b="1">
              <a:latin typeface="Trebuchet MS"/>
              <a:ea typeface="Trebuchet MS"/>
              <a:cs typeface="Trebuchet MS"/>
              <a:sym typeface="Trebuchet MS"/>
            </a:endParaRPr>
          </a:p>
        </p:txBody>
      </p:sp>
      <p:sp>
        <p:nvSpPr>
          <p:cNvPr id="82" name="Google Shape;82;p2"/>
          <p:cNvSpPr txBox="1">
            <a:spLocks noGrp="1"/>
          </p:cNvSpPr>
          <p:nvPr>
            <p:ph type="body" idx="1"/>
          </p:nvPr>
        </p:nvSpPr>
        <p:spPr>
          <a:xfrm>
            <a:off x="135600" y="864375"/>
            <a:ext cx="11920800" cy="5423700"/>
          </a:xfrm>
          <a:prstGeom prst="rect">
            <a:avLst/>
          </a:prstGeom>
          <a:noFill/>
          <a:ln>
            <a:noFill/>
          </a:ln>
        </p:spPr>
        <p:txBody>
          <a:bodyPr spcFirstLastPara="1" wrap="square" lIns="91425" tIns="45700" rIns="91425" bIns="45700" anchor="t" anchorCtr="0">
            <a:normAutofit fontScale="62500" lnSpcReduction="20000"/>
          </a:bodyPr>
          <a:lstStyle/>
          <a:p>
            <a:pPr marL="228600" lvl="0" indent="-243840" algn="l" rtl="0">
              <a:lnSpc>
                <a:spcPct val="115000"/>
              </a:lnSpc>
              <a:spcBef>
                <a:spcPts val="1000"/>
              </a:spcBef>
              <a:spcAft>
                <a:spcPts val="0"/>
              </a:spcAft>
              <a:buSzPct val="100000"/>
              <a:buFont typeface="Trebuchet MS"/>
              <a:buChar char="●"/>
            </a:pPr>
            <a:r>
              <a:rPr lang="en-US" sz="2400" dirty="0">
                <a:latin typeface="Trebuchet MS"/>
                <a:ea typeface="Trebuchet MS"/>
                <a:cs typeface="Trebuchet MS"/>
                <a:sym typeface="Trebuchet MS"/>
              </a:rPr>
              <a:t>Course Policies and Information</a:t>
            </a:r>
          </a:p>
          <a:p>
            <a:pPr marL="228600" lvl="0" indent="-243840" algn="l" rtl="0">
              <a:lnSpc>
                <a:spcPct val="115000"/>
              </a:lnSpc>
              <a:spcBef>
                <a:spcPts val="1000"/>
              </a:spcBef>
              <a:spcAft>
                <a:spcPts val="0"/>
              </a:spcAft>
              <a:buSzPct val="100000"/>
              <a:buFont typeface="Trebuchet MS"/>
              <a:buChar char="●"/>
            </a:pPr>
            <a:r>
              <a:rPr lang="en-US" sz="2400" dirty="0">
                <a:latin typeface="Trebuchet MS"/>
                <a:ea typeface="Trebuchet MS"/>
                <a:cs typeface="Trebuchet MS"/>
                <a:sym typeface="Trebuchet MS"/>
              </a:rPr>
              <a:t>Defining Information Security</a:t>
            </a:r>
            <a:endParaRPr sz="2400" dirty="0">
              <a:latin typeface="Trebuchet MS"/>
              <a:ea typeface="Trebuchet MS"/>
              <a:cs typeface="Trebuchet MS"/>
              <a:sym typeface="Trebuchet MS"/>
            </a:endParaRPr>
          </a:p>
          <a:p>
            <a:pPr marL="228600" lvl="0" indent="-243840" algn="l" rtl="0">
              <a:lnSpc>
                <a:spcPct val="115000"/>
              </a:lnSpc>
              <a:spcBef>
                <a:spcPts val="1600"/>
              </a:spcBef>
              <a:spcAft>
                <a:spcPts val="0"/>
              </a:spcAft>
              <a:buSzPct val="100000"/>
              <a:buFont typeface="Trebuchet MS"/>
              <a:buChar char="●"/>
            </a:pPr>
            <a:r>
              <a:rPr lang="en-US" sz="2400" dirty="0">
                <a:latin typeface="Trebuchet MS"/>
                <a:ea typeface="Trebuchet MS"/>
                <a:cs typeface="Trebuchet MS"/>
                <a:sym typeface="Trebuchet MS"/>
              </a:rPr>
              <a:t>Fun Stats</a:t>
            </a:r>
            <a:endParaRPr sz="2400" dirty="0">
              <a:latin typeface="Trebuchet MS"/>
              <a:ea typeface="Trebuchet MS"/>
              <a:cs typeface="Trebuchet MS"/>
              <a:sym typeface="Trebuchet MS"/>
            </a:endParaRPr>
          </a:p>
          <a:p>
            <a:pPr marL="228600" lvl="0" indent="-243840" algn="l" rtl="0">
              <a:lnSpc>
                <a:spcPct val="115000"/>
              </a:lnSpc>
              <a:spcBef>
                <a:spcPts val="1600"/>
              </a:spcBef>
              <a:spcAft>
                <a:spcPts val="0"/>
              </a:spcAft>
              <a:buSzPct val="100000"/>
              <a:buFont typeface="Trebuchet MS"/>
              <a:buChar char="●"/>
            </a:pPr>
            <a:r>
              <a:rPr lang="en-US" sz="2400" dirty="0">
                <a:latin typeface="Trebuchet MS"/>
                <a:ea typeface="Trebuchet MS"/>
                <a:cs typeface="Trebuchet MS"/>
                <a:sym typeface="Trebuchet MS"/>
              </a:rPr>
              <a:t>Closer to Home</a:t>
            </a:r>
            <a:endParaRPr sz="2400" dirty="0">
              <a:latin typeface="Trebuchet MS"/>
              <a:ea typeface="Trebuchet MS"/>
              <a:cs typeface="Trebuchet MS"/>
              <a:sym typeface="Trebuchet MS"/>
            </a:endParaRPr>
          </a:p>
          <a:p>
            <a:pPr marL="228600" lvl="0" indent="-243840" algn="l" rtl="0">
              <a:lnSpc>
                <a:spcPct val="115000"/>
              </a:lnSpc>
              <a:spcBef>
                <a:spcPts val="1600"/>
              </a:spcBef>
              <a:spcAft>
                <a:spcPts val="0"/>
              </a:spcAft>
              <a:buSzPct val="100000"/>
              <a:buFont typeface="Trebuchet MS"/>
              <a:buChar char="●"/>
            </a:pPr>
            <a:r>
              <a:rPr lang="en-US" sz="2400" dirty="0">
                <a:latin typeface="Trebuchet MS"/>
                <a:ea typeface="Trebuchet MS"/>
                <a:cs typeface="Trebuchet MS"/>
                <a:sym typeface="Trebuchet MS"/>
              </a:rPr>
              <a:t>Security in the 21st Century</a:t>
            </a:r>
            <a:endParaRPr sz="2400" dirty="0">
              <a:latin typeface="Trebuchet MS"/>
              <a:ea typeface="Trebuchet MS"/>
              <a:cs typeface="Trebuchet MS"/>
              <a:sym typeface="Trebuchet MS"/>
            </a:endParaRPr>
          </a:p>
          <a:p>
            <a:pPr marL="228600" lvl="0" indent="-243840" algn="l" rtl="0">
              <a:lnSpc>
                <a:spcPct val="115000"/>
              </a:lnSpc>
              <a:spcBef>
                <a:spcPts val="1600"/>
              </a:spcBef>
              <a:spcAft>
                <a:spcPts val="0"/>
              </a:spcAft>
              <a:buSzPct val="100000"/>
              <a:buFont typeface="Trebuchet MS"/>
              <a:buChar char="●"/>
            </a:pPr>
            <a:r>
              <a:rPr lang="en-US" sz="2400" dirty="0">
                <a:latin typeface="Trebuchet MS"/>
                <a:ea typeface="Trebuchet MS"/>
                <a:cs typeface="Trebuchet MS"/>
                <a:sym typeface="Trebuchet MS"/>
              </a:rPr>
              <a:t>Case Studies: Heart Bleed, SQL Injection, DDoS attacks, </a:t>
            </a:r>
            <a:r>
              <a:rPr lang="en-US" sz="2400" dirty="0" err="1">
                <a:latin typeface="Trebuchet MS"/>
                <a:ea typeface="Trebuchet MS"/>
                <a:cs typeface="Trebuchet MS"/>
                <a:sym typeface="Trebuchet MS"/>
              </a:rPr>
              <a:t>uffer</a:t>
            </a:r>
            <a:r>
              <a:rPr lang="en-US" sz="2400" dirty="0">
                <a:latin typeface="Trebuchet MS"/>
                <a:ea typeface="Trebuchet MS"/>
                <a:cs typeface="Trebuchet MS"/>
                <a:sym typeface="Trebuchet MS"/>
              </a:rPr>
              <a:t> overflow</a:t>
            </a:r>
            <a:endParaRPr sz="2400" dirty="0">
              <a:latin typeface="Trebuchet MS"/>
              <a:ea typeface="Trebuchet MS"/>
              <a:cs typeface="Trebuchet MS"/>
              <a:sym typeface="Trebuchet MS"/>
            </a:endParaRPr>
          </a:p>
          <a:p>
            <a:pPr marL="228600" lvl="0" indent="-243840" algn="l" rtl="0">
              <a:lnSpc>
                <a:spcPct val="115000"/>
              </a:lnSpc>
              <a:spcBef>
                <a:spcPts val="1600"/>
              </a:spcBef>
              <a:spcAft>
                <a:spcPts val="0"/>
              </a:spcAft>
              <a:buSzPct val="100000"/>
              <a:buFont typeface="Trebuchet MS"/>
              <a:buChar char="●"/>
            </a:pPr>
            <a:r>
              <a:rPr lang="en-US" sz="2400" dirty="0">
                <a:latin typeface="Trebuchet MS"/>
                <a:ea typeface="Trebuchet MS"/>
                <a:cs typeface="Trebuchet MS"/>
                <a:sym typeface="Trebuchet MS"/>
              </a:rPr>
              <a:t>Challenges to Securing Information</a:t>
            </a:r>
            <a:endParaRPr sz="2400" dirty="0">
              <a:latin typeface="Trebuchet MS"/>
              <a:ea typeface="Trebuchet MS"/>
              <a:cs typeface="Trebuchet MS"/>
              <a:sym typeface="Trebuchet MS"/>
            </a:endParaRPr>
          </a:p>
          <a:p>
            <a:pPr marL="228600" lvl="0" indent="-243840" algn="l" rtl="0">
              <a:lnSpc>
                <a:spcPct val="115000"/>
              </a:lnSpc>
              <a:spcBef>
                <a:spcPts val="1600"/>
              </a:spcBef>
              <a:spcAft>
                <a:spcPts val="0"/>
              </a:spcAft>
              <a:buSzPct val="100000"/>
              <a:buFont typeface="Trebuchet MS"/>
              <a:buChar char="●"/>
            </a:pPr>
            <a:r>
              <a:rPr lang="en-US" sz="2400" dirty="0">
                <a:latin typeface="Trebuchet MS"/>
                <a:ea typeface="Trebuchet MS"/>
                <a:cs typeface="Trebuchet MS"/>
                <a:sym typeface="Trebuchet MS"/>
              </a:rPr>
              <a:t>CIA Triad and Beyond</a:t>
            </a:r>
            <a:endParaRPr sz="2400" dirty="0">
              <a:latin typeface="Trebuchet MS"/>
              <a:ea typeface="Trebuchet MS"/>
              <a:cs typeface="Trebuchet MS"/>
              <a:sym typeface="Trebuchet MS"/>
            </a:endParaRPr>
          </a:p>
          <a:p>
            <a:pPr marL="228600" lvl="0" indent="-243840" algn="l" rtl="0">
              <a:lnSpc>
                <a:spcPct val="115000"/>
              </a:lnSpc>
              <a:spcBef>
                <a:spcPts val="1600"/>
              </a:spcBef>
              <a:spcAft>
                <a:spcPts val="0"/>
              </a:spcAft>
              <a:buSzPct val="100000"/>
              <a:buFont typeface="Trebuchet MS"/>
              <a:buChar char="●"/>
            </a:pPr>
            <a:r>
              <a:rPr lang="en-US" sz="2400" dirty="0">
                <a:latin typeface="Trebuchet MS"/>
                <a:ea typeface="Trebuchet MS"/>
                <a:cs typeface="Trebuchet MS"/>
                <a:sym typeface="Trebuchet MS"/>
              </a:rPr>
              <a:t>Anatomy of a Hack</a:t>
            </a:r>
            <a:endParaRPr sz="2400" dirty="0">
              <a:latin typeface="Trebuchet MS"/>
              <a:ea typeface="Trebuchet MS"/>
              <a:cs typeface="Trebuchet MS"/>
              <a:sym typeface="Trebuchet MS"/>
            </a:endParaRPr>
          </a:p>
          <a:p>
            <a:pPr marL="228600" lvl="0" indent="-243840" algn="l" rtl="0">
              <a:lnSpc>
                <a:spcPct val="115000"/>
              </a:lnSpc>
              <a:spcBef>
                <a:spcPts val="1600"/>
              </a:spcBef>
              <a:spcAft>
                <a:spcPts val="0"/>
              </a:spcAft>
              <a:buSzPct val="100000"/>
              <a:buFont typeface="Trebuchet MS"/>
              <a:buChar char="●"/>
            </a:pPr>
            <a:r>
              <a:rPr lang="en-US" sz="2400" dirty="0">
                <a:latin typeface="Trebuchet MS"/>
                <a:ea typeface="Trebuchet MS"/>
                <a:cs typeface="Trebuchet MS"/>
                <a:sym typeface="Trebuchet MS"/>
              </a:rPr>
              <a:t>Attackers</a:t>
            </a:r>
            <a:endParaRPr sz="2400" dirty="0">
              <a:latin typeface="Trebuchet MS"/>
              <a:ea typeface="Trebuchet MS"/>
              <a:cs typeface="Trebuchet MS"/>
              <a:sym typeface="Trebuchet MS"/>
            </a:endParaRPr>
          </a:p>
          <a:p>
            <a:pPr marL="228600" lvl="0" indent="-243840" algn="l" rtl="0">
              <a:lnSpc>
                <a:spcPct val="115000"/>
              </a:lnSpc>
              <a:spcBef>
                <a:spcPts val="1600"/>
              </a:spcBef>
              <a:spcAft>
                <a:spcPts val="0"/>
              </a:spcAft>
              <a:buSzPct val="100000"/>
              <a:buFont typeface="Trebuchet MS"/>
              <a:buChar char="●"/>
            </a:pPr>
            <a:r>
              <a:rPr lang="en-US" sz="2400" dirty="0">
                <a:latin typeface="Trebuchet MS"/>
                <a:ea typeface="Trebuchet MS"/>
                <a:cs typeface="Trebuchet MS"/>
                <a:sym typeface="Trebuchet MS"/>
              </a:rPr>
              <a:t>Overall Cybersecurity Strategy</a:t>
            </a:r>
            <a:endParaRPr sz="2400" dirty="0">
              <a:latin typeface="Trebuchet MS"/>
              <a:ea typeface="Trebuchet MS"/>
              <a:cs typeface="Trebuchet MS"/>
              <a:sym typeface="Trebuchet MS"/>
            </a:endParaRPr>
          </a:p>
          <a:p>
            <a:pPr marL="228600" lvl="0" indent="-243840" algn="l" rtl="0">
              <a:lnSpc>
                <a:spcPct val="115000"/>
              </a:lnSpc>
              <a:spcBef>
                <a:spcPts val="1600"/>
              </a:spcBef>
              <a:spcAft>
                <a:spcPts val="1600"/>
              </a:spcAft>
              <a:buSzPct val="100000"/>
              <a:buFont typeface="Trebuchet MS"/>
              <a:buChar char="●"/>
            </a:pPr>
            <a:r>
              <a:rPr lang="en-US" sz="2400" dirty="0">
                <a:latin typeface="Trebuchet MS"/>
                <a:ea typeface="Trebuchet MS"/>
                <a:cs typeface="Trebuchet MS"/>
                <a:sym typeface="Trebuchet MS"/>
              </a:rPr>
              <a:t>Principles for</a:t>
            </a:r>
            <a:r>
              <a:rPr lang="en-US" sz="2400" b="1" dirty="0">
                <a:latin typeface="Trebuchet MS"/>
                <a:ea typeface="Trebuchet MS"/>
                <a:cs typeface="Trebuchet MS"/>
                <a:sym typeface="Trebuchet MS"/>
              </a:rPr>
              <a:t> Defense and Design</a:t>
            </a:r>
            <a:endParaRPr sz="2400" b="1" dirty="0">
              <a:latin typeface="Trebuchet MS"/>
              <a:ea typeface="Trebuchet MS"/>
              <a:cs typeface="Trebuchet MS"/>
              <a:sym typeface="Trebuchet M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g145edbdcfe4_0_9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Examples of Security Requirements: Availability</a:t>
            </a:r>
            <a:endParaRPr/>
          </a:p>
        </p:txBody>
      </p:sp>
      <p:sp>
        <p:nvSpPr>
          <p:cNvPr id="211" name="Google Shape;211;g145edbdcfe4_0_96"/>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A system that provides authentication: high availability requirement </a:t>
            </a:r>
            <a:endParaRPr/>
          </a:p>
          <a:p>
            <a:pPr marL="685800" lvl="1" indent="-228600" algn="l" rtl="0">
              <a:lnSpc>
                <a:spcPct val="90000"/>
              </a:lnSpc>
              <a:spcBef>
                <a:spcPts val="500"/>
              </a:spcBef>
              <a:spcAft>
                <a:spcPts val="0"/>
              </a:spcAft>
              <a:buClr>
                <a:schemeClr val="dk1"/>
              </a:buClr>
              <a:buSzPts val="2400"/>
              <a:buChar char="○"/>
            </a:pPr>
            <a:r>
              <a:rPr lang="en-US"/>
              <a:t>If customers cannot access resources, the loss of services could result in financial loss</a:t>
            </a:r>
            <a:endParaRPr/>
          </a:p>
          <a:p>
            <a:pPr marL="228600" lvl="0" indent="-228600" algn="l" rtl="0">
              <a:lnSpc>
                <a:spcPct val="90000"/>
              </a:lnSpc>
              <a:spcBef>
                <a:spcPts val="1000"/>
              </a:spcBef>
              <a:spcAft>
                <a:spcPts val="0"/>
              </a:spcAft>
              <a:buClr>
                <a:schemeClr val="dk1"/>
              </a:buClr>
              <a:buSzPts val="2800"/>
              <a:buChar char="●"/>
            </a:pPr>
            <a:r>
              <a:rPr lang="en-US"/>
              <a:t>A public website for a university</a:t>
            </a:r>
            <a:endParaRPr/>
          </a:p>
          <a:p>
            <a:pPr marL="685800" lvl="1" indent="-228600" algn="l" rtl="0">
              <a:lnSpc>
                <a:spcPct val="90000"/>
              </a:lnSpc>
              <a:spcBef>
                <a:spcPts val="500"/>
              </a:spcBef>
              <a:spcAft>
                <a:spcPts val="0"/>
              </a:spcAft>
              <a:buClr>
                <a:schemeClr val="dk1"/>
              </a:buClr>
              <a:buSzPts val="2400"/>
              <a:buChar char="○"/>
            </a:pPr>
            <a:r>
              <a:rPr lang="en-US"/>
              <a:t>a moderate availably requirement; not critical but causes embarrassment</a:t>
            </a:r>
            <a:endParaRPr/>
          </a:p>
          <a:p>
            <a:pPr marL="228600" lvl="0" indent="-228600" algn="l" rtl="0">
              <a:lnSpc>
                <a:spcPct val="90000"/>
              </a:lnSpc>
              <a:spcBef>
                <a:spcPts val="1000"/>
              </a:spcBef>
              <a:spcAft>
                <a:spcPts val="0"/>
              </a:spcAft>
              <a:buClr>
                <a:schemeClr val="dk1"/>
              </a:buClr>
              <a:buSzPts val="2800"/>
              <a:buChar char="●"/>
            </a:pPr>
            <a:r>
              <a:rPr lang="en-US"/>
              <a:t>An online telephone directory lookup</a:t>
            </a:r>
            <a:endParaRPr/>
          </a:p>
          <a:p>
            <a:pPr marL="685800" lvl="1" indent="-228600" algn="l" rtl="0">
              <a:lnSpc>
                <a:spcPct val="90000"/>
              </a:lnSpc>
              <a:spcBef>
                <a:spcPts val="500"/>
              </a:spcBef>
              <a:spcAft>
                <a:spcPts val="0"/>
              </a:spcAft>
              <a:buClr>
                <a:schemeClr val="dk1"/>
              </a:buClr>
              <a:buSzPts val="2400"/>
              <a:buChar char="○"/>
            </a:pPr>
            <a:r>
              <a:rPr lang="en-US"/>
              <a:t>a low availability requirement because unavailability is mostly annoyance (there are alternative sources)</a:t>
            </a:r>
            <a:endParaRPr/>
          </a:p>
          <a:p>
            <a:pPr marL="228600" lvl="0" indent="-50800" algn="l" rtl="0">
              <a:lnSpc>
                <a:spcPct val="90000"/>
              </a:lnSpc>
              <a:spcBef>
                <a:spcPts val="1000"/>
              </a:spcBef>
              <a:spcAft>
                <a:spcPts val="1600"/>
              </a:spcAft>
              <a:buClr>
                <a:schemeClr val="dk1"/>
              </a:buClr>
              <a:buSzPts val="2800"/>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17" name="Google Shape;217;g145edbdcfe4_0_165"/>
          <p:cNvPicPr preferRelativeResize="0"/>
          <p:nvPr/>
        </p:nvPicPr>
        <p:blipFill rotWithShape="1">
          <a:blip r:embed="rId3">
            <a:alphaModFix/>
          </a:blip>
          <a:srcRect/>
          <a:stretch/>
        </p:blipFill>
        <p:spPr>
          <a:xfrm>
            <a:off x="2432925" y="1317863"/>
            <a:ext cx="6480176" cy="4621212"/>
          </a:xfrm>
          <a:prstGeom prst="rect">
            <a:avLst/>
          </a:prstGeom>
          <a:noFill/>
          <a:ln>
            <a:noFill/>
          </a:ln>
        </p:spPr>
      </p:pic>
      <p:sp>
        <p:nvSpPr>
          <p:cNvPr id="218" name="Google Shape;218;g145edbdcfe4_0_165"/>
          <p:cNvSpPr/>
          <p:nvPr/>
        </p:nvSpPr>
        <p:spPr>
          <a:xfrm>
            <a:off x="3931301" y="1940675"/>
            <a:ext cx="4981800" cy="3998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g145edbdcfe4_0_165"/>
          <p:cNvSpPr txBox="1">
            <a:spLocks noGrp="1"/>
          </p:cNvSpPr>
          <p:nvPr>
            <p:ph type="title"/>
          </p:nvPr>
        </p:nvSpPr>
        <p:spPr>
          <a:xfrm>
            <a:off x="800200" y="61175"/>
            <a:ext cx="10515600" cy="584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Calibri"/>
              <a:buNone/>
            </a:pPr>
            <a:r>
              <a:rPr lang="en-US" sz="3600" b="1">
                <a:latin typeface="Trebuchet MS"/>
                <a:ea typeface="Trebuchet MS"/>
                <a:cs typeface="Trebuchet MS"/>
                <a:sym typeface="Trebuchet MS"/>
              </a:rPr>
              <a:t>Activity</a:t>
            </a:r>
            <a:endParaRPr sz="3600" b="1">
              <a:latin typeface="Trebuchet MS"/>
              <a:ea typeface="Trebuchet MS"/>
              <a:cs typeface="Trebuchet MS"/>
              <a:sym typeface="Trebuchet M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42"/>
          <p:cNvSpPr txBox="1">
            <a:spLocks noGrp="1"/>
          </p:cNvSpPr>
          <p:nvPr>
            <p:ph type="title"/>
          </p:nvPr>
        </p:nvSpPr>
        <p:spPr>
          <a:xfrm>
            <a:off x="838200" y="80475"/>
            <a:ext cx="10515600" cy="6054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3600">
                <a:latin typeface="Trebuchet MS"/>
                <a:ea typeface="Trebuchet MS"/>
                <a:cs typeface="Trebuchet MS"/>
                <a:sym typeface="Trebuchet MS"/>
              </a:rPr>
              <a:t>Beyond CIA: Access Control</a:t>
            </a:r>
            <a:endParaRPr sz="3600">
              <a:latin typeface="Trebuchet MS"/>
              <a:ea typeface="Trebuchet MS"/>
              <a:cs typeface="Trebuchet MS"/>
              <a:sym typeface="Trebuchet MS"/>
            </a:endParaRPr>
          </a:p>
        </p:txBody>
      </p:sp>
      <p:pic>
        <p:nvPicPr>
          <p:cNvPr id="226" name="Google Shape;226;p42"/>
          <p:cNvPicPr preferRelativeResize="0"/>
          <p:nvPr/>
        </p:nvPicPr>
        <p:blipFill rotWithShape="1">
          <a:blip r:embed="rId3">
            <a:alphaModFix/>
          </a:blip>
          <a:srcRect/>
          <a:stretch/>
        </p:blipFill>
        <p:spPr>
          <a:xfrm>
            <a:off x="112975" y="841074"/>
            <a:ext cx="7422050" cy="5913425"/>
          </a:xfrm>
          <a:prstGeom prst="rect">
            <a:avLst/>
          </a:prstGeom>
          <a:noFill/>
          <a:ln>
            <a:noFill/>
          </a:ln>
        </p:spPr>
      </p:pic>
      <p:pic>
        <p:nvPicPr>
          <p:cNvPr id="227" name="Google Shape;227;p42"/>
          <p:cNvPicPr preferRelativeResize="0"/>
          <p:nvPr/>
        </p:nvPicPr>
        <p:blipFill>
          <a:blip r:embed="rId4">
            <a:alphaModFix/>
          </a:blip>
          <a:stretch>
            <a:fillRect/>
          </a:stretch>
        </p:blipFill>
        <p:spPr>
          <a:xfrm>
            <a:off x="3275000" y="890026"/>
            <a:ext cx="3038475" cy="800100"/>
          </a:xfrm>
          <a:prstGeom prst="rect">
            <a:avLst/>
          </a:prstGeom>
          <a:noFill/>
          <a:ln>
            <a:noFill/>
          </a:ln>
        </p:spPr>
      </p:pic>
      <p:pic>
        <p:nvPicPr>
          <p:cNvPr id="228" name="Google Shape;228;p42"/>
          <p:cNvPicPr preferRelativeResize="0"/>
          <p:nvPr/>
        </p:nvPicPr>
        <p:blipFill>
          <a:blip r:embed="rId5">
            <a:alphaModFix/>
          </a:blip>
          <a:stretch>
            <a:fillRect/>
          </a:stretch>
        </p:blipFill>
        <p:spPr>
          <a:xfrm>
            <a:off x="4445300" y="1894288"/>
            <a:ext cx="2990850" cy="723900"/>
          </a:xfrm>
          <a:prstGeom prst="rect">
            <a:avLst/>
          </a:prstGeom>
          <a:noFill/>
          <a:ln>
            <a:noFill/>
          </a:ln>
        </p:spPr>
      </p:pic>
      <p:pic>
        <p:nvPicPr>
          <p:cNvPr id="229" name="Google Shape;229;p42"/>
          <p:cNvPicPr preferRelativeResize="0"/>
          <p:nvPr/>
        </p:nvPicPr>
        <p:blipFill>
          <a:blip r:embed="rId6">
            <a:alphaModFix/>
          </a:blip>
          <a:stretch>
            <a:fillRect/>
          </a:stretch>
        </p:blipFill>
        <p:spPr>
          <a:xfrm>
            <a:off x="5604150" y="2947035"/>
            <a:ext cx="1930875" cy="1546200"/>
          </a:xfrm>
          <a:prstGeom prst="rect">
            <a:avLst/>
          </a:prstGeom>
          <a:noFill/>
          <a:ln>
            <a:noFill/>
          </a:ln>
        </p:spPr>
      </p:pic>
      <p:pic>
        <p:nvPicPr>
          <p:cNvPr id="230" name="Google Shape;230;p42"/>
          <p:cNvPicPr preferRelativeResize="0"/>
          <p:nvPr/>
        </p:nvPicPr>
        <p:blipFill>
          <a:blip r:embed="rId7">
            <a:alphaModFix/>
          </a:blip>
          <a:stretch>
            <a:fillRect/>
          </a:stretch>
        </p:blipFill>
        <p:spPr>
          <a:xfrm>
            <a:off x="310550" y="4208251"/>
            <a:ext cx="2179601" cy="1818700"/>
          </a:xfrm>
          <a:prstGeom prst="rect">
            <a:avLst/>
          </a:prstGeom>
          <a:noFill/>
          <a:ln>
            <a:noFill/>
          </a:ln>
        </p:spPr>
      </p:pic>
      <p:pic>
        <p:nvPicPr>
          <p:cNvPr id="231" name="Google Shape;231;p42"/>
          <p:cNvPicPr preferRelativeResize="0"/>
          <p:nvPr/>
        </p:nvPicPr>
        <p:blipFill>
          <a:blip r:embed="rId8">
            <a:alphaModFix/>
          </a:blip>
          <a:stretch>
            <a:fillRect/>
          </a:stretch>
        </p:blipFill>
        <p:spPr>
          <a:xfrm>
            <a:off x="7963800" y="3774100"/>
            <a:ext cx="3754309" cy="29128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g1382224b6b8_1_56"/>
          <p:cNvSpPr txBox="1">
            <a:spLocks noGrp="1"/>
          </p:cNvSpPr>
          <p:nvPr>
            <p:ph type="title"/>
          </p:nvPr>
        </p:nvSpPr>
        <p:spPr>
          <a:xfrm>
            <a:off x="838200" y="80475"/>
            <a:ext cx="10515600" cy="6054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3600">
                <a:latin typeface="Trebuchet MS"/>
                <a:ea typeface="Trebuchet MS"/>
                <a:cs typeface="Trebuchet MS"/>
                <a:sym typeface="Trebuchet MS"/>
              </a:rPr>
              <a:t>Non-repudiation</a:t>
            </a:r>
            <a:endParaRPr sz="3600">
              <a:latin typeface="Trebuchet MS"/>
              <a:ea typeface="Trebuchet MS"/>
              <a:cs typeface="Trebuchet MS"/>
              <a:sym typeface="Trebuchet MS"/>
            </a:endParaRPr>
          </a:p>
        </p:txBody>
      </p:sp>
      <p:pic>
        <p:nvPicPr>
          <p:cNvPr id="238" name="Google Shape;238;g1382224b6b8_1_56"/>
          <p:cNvPicPr preferRelativeResize="0"/>
          <p:nvPr/>
        </p:nvPicPr>
        <p:blipFill>
          <a:blip r:embed="rId3">
            <a:alphaModFix/>
          </a:blip>
          <a:stretch>
            <a:fillRect/>
          </a:stretch>
        </p:blipFill>
        <p:spPr>
          <a:xfrm>
            <a:off x="1549875" y="1045325"/>
            <a:ext cx="8905325" cy="50036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g145edbdcfe4_0_173"/>
          <p:cNvSpPr txBox="1">
            <a:spLocks noGrp="1"/>
          </p:cNvSpPr>
          <p:nvPr>
            <p:ph type="sldNum" idx="12"/>
          </p:nvPr>
        </p:nvSpPr>
        <p:spPr>
          <a:xfrm>
            <a:off x="7985200" y="6443675"/>
            <a:ext cx="4114800" cy="3651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pic>
        <p:nvPicPr>
          <p:cNvPr id="245" name="Google Shape;245;g145edbdcfe4_0_173"/>
          <p:cNvPicPr preferRelativeResize="0"/>
          <p:nvPr/>
        </p:nvPicPr>
        <p:blipFill rotWithShape="1">
          <a:blip r:embed="rId3">
            <a:alphaModFix/>
          </a:blip>
          <a:srcRect t="26259"/>
          <a:stretch/>
        </p:blipFill>
        <p:spPr>
          <a:xfrm>
            <a:off x="2248600" y="978300"/>
            <a:ext cx="7171449" cy="5302200"/>
          </a:xfrm>
          <a:prstGeom prst="rect">
            <a:avLst/>
          </a:prstGeom>
          <a:noFill/>
          <a:ln>
            <a:noFill/>
          </a:ln>
          <a:effectLst>
            <a:outerShdw blurRad="342900" dist="19050" dir="5400000" algn="bl" rotWithShape="0">
              <a:srgbClr val="000000">
                <a:alpha val="50000"/>
              </a:srgbClr>
            </a:outerShdw>
          </a:effectLst>
        </p:spPr>
      </p:pic>
      <p:sp>
        <p:nvSpPr>
          <p:cNvPr id="246" name="Google Shape;246;g145edbdcfe4_0_173"/>
          <p:cNvSpPr txBox="1">
            <a:spLocks noGrp="1"/>
          </p:cNvSpPr>
          <p:nvPr>
            <p:ph type="title"/>
          </p:nvPr>
        </p:nvSpPr>
        <p:spPr>
          <a:xfrm>
            <a:off x="1278125" y="67525"/>
            <a:ext cx="10515600" cy="747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3600">
                <a:latin typeface="Trebuchet MS"/>
                <a:ea typeface="Trebuchet MS"/>
                <a:cs typeface="Trebuchet MS"/>
                <a:sym typeface="Trebuchet MS"/>
              </a:rPr>
              <a:t>Anatomy of a hack (Cyber Kill Chain)</a:t>
            </a:r>
            <a:endParaRPr sz="3600">
              <a:latin typeface="Trebuchet MS"/>
              <a:ea typeface="Trebuchet MS"/>
              <a:cs typeface="Trebuchet MS"/>
              <a:sym typeface="Trebuchet M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8"/>
          <p:cNvSpPr txBox="1">
            <a:spLocks noGrp="1"/>
          </p:cNvSpPr>
          <p:nvPr>
            <p:ph type="sldNum" idx="12"/>
          </p:nvPr>
        </p:nvSpPr>
        <p:spPr>
          <a:xfrm>
            <a:off x="4038600" y="6356350"/>
            <a:ext cx="41148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
        <p:nvSpPr>
          <p:cNvPr id="252" name="Google Shape;252;p48"/>
          <p:cNvSpPr txBox="1"/>
          <p:nvPr/>
        </p:nvSpPr>
        <p:spPr>
          <a:xfrm>
            <a:off x="100950" y="101500"/>
            <a:ext cx="11990100" cy="7941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4400">
                <a:solidFill>
                  <a:schemeClr val="dk1"/>
                </a:solidFill>
                <a:latin typeface="Calibri"/>
                <a:ea typeface="Calibri"/>
                <a:cs typeface="Calibri"/>
                <a:sym typeface="Calibri"/>
              </a:rPr>
              <a:t>Anatomy of a Hack: Phishing Email</a:t>
            </a:r>
            <a:endParaRPr/>
          </a:p>
        </p:txBody>
      </p:sp>
      <p:pic>
        <p:nvPicPr>
          <p:cNvPr id="253" name="Google Shape;253;p48"/>
          <p:cNvPicPr preferRelativeResize="0"/>
          <p:nvPr/>
        </p:nvPicPr>
        <p:blipFill>
          <a:blip r:embed="rId3">
            <a:alphaModFix/>
          </a:blip>
          <a:stretch>
            <a:fillRect/>
          </a:stretch>
        </p:blipFill>
        <p:spPr>
          <a:xfrm>
            <a:off x="747625" y="895600"/>
            <a:ext cx="9887063" cy="5155949"/>
          </a:xfrm>
          <a:prstGeom prst="rect">
            <a:avLst/>
          </a:prstGeom>
          <a:noFill/>
          <a:ln>
            <a:noFill/>
          </a:ln>
          <a:effectLst>
            <a:reflection stA="42000" endPos="9000" fadeDir="5400012" sy="-100000" algn="bl" rotWithShape="0"/>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A classic data breach</a:t>
            </a:r>
            <a:endParaRPr/>
          </a:p>
        </p:txBody>
      </p:sp>
      <p:sp>
        <p:nvSpPr>
          <p:cNvPr id="259" name="Google Shape;259;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000000"/>
              </a:buClr>
              <a:buSzPts val="2800"/>
              <a:buChar char="●"/>
            </a:pPr>
            <a:r>
              <a:rPr lang="en-US" b="1">
                <a:solidFill>
                  <a:srgbClr val="000000"/>
                </a:solidFill>
                <a:latin typeface="Calibri"/>
                <a:ea typeface="Calibri"/>
                <a:cs typeface="Calibri"/>
                <a:sym typeface="Calibri"/>
              </a:rPr>
              <a:t>Prevention</a:t>
            </a:r>
            <a:r>
              <a:rPr lang="en-US">
                <a:solidFill>
                  <a:srgbClr val="000000"/>
                </a:solidFill>
                <a:latin typeface="Calibri"/>
                <a:ea typeface="Calibri"/>
                <a:cs typeface="Calibri"/>
                <a:sym typeface="Calibri"/>
              </a:rPr>
              <a:t>: detect phishing urls and mark as spam, train employees to notice phishing, identify offsite access of sensitive files and block, encrypt files so useless if leaked.</a:t>
            </a:r>
            <a:endParaRPr/>
          </a:p>
          <a:p>
            <a:pPr marL="228600" lvl="0" indent="-228600" algn="l" rtl="0">
              <a:lnSpc>
                <a:spcPct val="90000"/>
              </a:lnSpc>
              <a:spcBef>
                <a:spcPts val="1000"/>
              </a:spcBef>
              <a:spcAft>
                <a:spcPts val="0"/>
              </a:spcAft>
              <a:buClr>
                <a:srgbClr val="000000"/>
              </a:buClr>
              <a:buSzPts val="2800"/>
              <a:buChar char="●"/>
            </a:pPr>
            <a:r>
              <a:rPr lang="en-US" b="1">
                <a:solidFill>
                  <a:srgbClr val="000000"/>
                </a:solidFill>
                <a:latin typeface="Calibri"/>
                <a:ea typeface="Calibri"/>
                <a:cs typeface="Calibri"/>
                <a:sym typeface="Calibri"/>
              </a:rPr>
              <a:t>Detection</a:t>
            </a:r>
            <a:r>
              <a:rPr lang="en-US">
                <a:solidFill>
                  <a:srgbClr val="000000"/>
                </a:solidFill>
                <a:latin typeface="Calibri"/>
                <a:ea typeface="Calibri"/>
                <a:cs typeface="Calibri"/>
                <a:sym typeface="Calibri"/>
              </a:rPr>
              <a:t>: Identify that sensitive files have been (past tense) accessed from off site</a:t>
            </a:r>
            <a:endParaRPr/>
          </a:p>
          <a:p>
            <a:pPr marL="228600" lvl="0" indent="-228600" algn="l" rtl="0">
              <a:lnSpc>
                <a:spcPct val="90000"/>
              </a:lnSpc>
              <a:spcBef>
                <a:spcPts val="1000"/>
              </a:spcBef>
              <a:spcAft>
                <a:spcPts val="1600"/>
              </a:spcAft>
              <a:buClr>
                <a:srgbClr val="000000"/>
              </a:buClr>
              <a:buSzPts val="2800"/>
              <a:buChar char="●"/>
            </a:pPr>
            <a:r>
              <a:rPr lang="en-US" b="1">
                <a:solidFill>
                  <a:srgbClr val="000000"/>
                </a:solidFill>
                <a:latin typeface="Calibri"/>
                <a:ea typeface="Calibri"/>
                <a:cs typeface="Calibri"/>
                <a:sym typeface="Calibri"/>
              </a:rPr>
              <a:t>Response</a:t>
            </a:r>
            <a:r>
              <a:rPr lang="en-US">
                <a:solidFill>
                  <a:srgbClr val="000000"/>
                </a:solidFill>
                <a:latin typeface="Calibri"/>
                <a:ea typeface="Calibri"/>
                <a:cs typeface="Calibri"/>
                <a:sym typeface="Calibri"/>
              </a:rPr>
              <a:t>: Change employee’s password, notify CTO, notify insurer, begin post-breach plan.</a:t>
            </a:r>
            <a:endParaRPr/>
          </a:p>
        </p:txBody>
      </p:sp>
      <p:sp>
        <p:nvSpPr>
          <p:cNvPr id="260" name="Google Shape;260;p20"/>
          <p:cNvSpPr txBox="1">
            <a:spLocks noGrp="1"/>
          </p:cNvSpPr>
          <p:nvPr>
            <p:ph type="sldNum" idx="12"/>
          </p:nvPr>
        </p:nvSpPr>
        <p:spPr>
          <a:xfrm>
            <a:off x="4038600" y="6356350"/>
            <a:ext cx="41148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7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Overall Strategy</a:t>
            </a:r>
            <a:endParaRPr/>
          </a:p>
        </p:txBody>
      </p:sp>
      <p:sp>
        <p:nvSpPr>
          <p:cNvPr id="266" name="Google Shape;266;p7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An overall strategy for providing security</a:t>
            </a:r>
            <a:endParaRPr/>
          </a:p>
          <a:p>
            <a:pPr marL="685800" lvl="1" indent="-228600" algn="l" rtl="0">
              <a:lnSpc>
                <a:spcPct val="90000"/>
              </a:lnSpc>
              <a:spcBef>
                <a:spcPts val="500"/>
              </a:spcBef>
              <a:spcAft>
                <a:spcPts val="0"/>
              </a:spcAft>
              <a:buClr>
                <a:schemeClr val="dk1"/>
              </a:buClr>
              <a:buSzPts val="2400"/>
              <a:buChar char="○"/>
            </a:pPr>
            <a:r>
              <a:rPr lang="en-US" b="1"/>
              <a:t>Policy</a:t>
            </a:r>
            <a:r>
              <a:rPr lang="en-US"/>
              <a:t> (specs): what security schemes are supposed to do</a:t>
            </a:r>
            <a:endParaRPr/>
          </a:p>
          <a:p>
            <a:pPr marL="1143000" lvl="2" indent="-228600" algn="l" rtl="0">
              <a:lnSpc>
                <a:spcPct val="90000"/>
              </a:lnSpc>
              <a:spcBef>
                <a:spcPts val="500"/>
              </a:spcBef>
              <a:spcAft>
                <a:spcPts val="0"/>
              </a:spcAft>
              <a:buClr>
                <a:schemeClr val="dk1"/>
              </a:buClr>
              <a:buSzPts val="2000"/>
              <a:buChar char="■"/>
            </a:pPr>
            <a:r>
              <a:rPr lang="en-US"/>
              <a:t>Assets and their values</a:t>
            </a:r>
            <a:endParaRPr/>
          </a:p>
          <a:p>
            <a:pPr marL="1143000" lvl="2" indent="-228600" algn="l" rtl="0">
              <a:lnSpc>
                <a:spcPct val="90000"/>
              </a:lnSpc>
              <a:spcBef>
                <a:spcPts val="500"/>
              </a:spcBef>
              <a:spcAft>
                <a:spcPts val="0"/>
              </a:spcAft>
              <a:buClr>
                <a:schemeClr val="dk1"/>
              </a:buClr>
              <a:buSzPts val="2000"/>
              <a:buChar char="■"/>
            </a:pPr>
            <a:r>
              <a:rPr lang="en-US"/>
              <a:t>Potential threats</a:t>
            </a:r>
            <a:endParaRPr/>
          </a:p>
          <a:p>
            <a:pPr marL="1143000" lvl="2" indent="-228600" algn="l" rtl="0">
              <a:lnSpc>
                <a:spcPct val="90000"/>
              </a:lnSpc>
              <a:spcBef>
                <a:spcPts val="500"/>
              </a:spcBef>
              <a:spcAft>
                <a:spcPts val="0"/>
              </a:spcAft>
              <a:buClr>
                <a:schemeClr val="dk1"/>
              </a:buClr>
              <a:buSzPts val="2000"/>
              <a:buChar char="■"/>
            </a:pPr>
            <a:r>
              <a:rPr lang="en-US"/>
              <a:t>Ease of use vs security</a:t>
            </a:r>
            <a:endParaRPr/>
          </a:p>
          <a:p>
            <a:pPr marL="1143000" lvl="2" indent="-228600" algn="l" rtl="0">
              <a:lnSpc>
                <a:spcPct val="90000"/>
              </a:lnSpc>
              <a:spcBef>
                <a:spcPts val="500"/>
              </a:spcBef>
              <a:spcAft>
                <a:spcPts val="0"/>
              </a:spcAft>
              <a:buClr>
                <a:schemeClr val="dk1"/>
              </a:buClr>
              <a:buSzPts val="2000"/>
              <a:buChar char="■"/>
            </a:pPr>
            <a:r>
              <a:rPr lang="en-US"/>
              <a:t>Cost of security vs cost of failure/recovery</a:t>
            </a:r>
            <a:endParaRPr/>
          </a:p>
          <a:p>
            <a:pPr marL="685800" lvl="1" indent="-228600" algn="l" rtl="0">
              <a:lnSpc>
                <a:spcPct val="90000"/>
              </a:lnSpc>
              <a:spcBef>
                <a:spcPts val="500"/>
              </a:spcBef>
              <a:spcAft>
                <a:spcPts val="0"/>
              </a:spcAft>
              <a:buClr>
                <a:schemeClr val="dk1"/>
              </a:buClr>
              <a:buSzPts val="2400"/>
              <a:buChar char="○"/>
            </a:pPr>
            <a:r>
              <a:rPr lang="en-US" b="1"/>
              <a:t>Implementation/mechanism</a:t>
            </a:r>
            <a:r>
              <a:rPr lang="en-US"/>
              <a:t>: how to enforce</a:t>
            </a:r>
            <a:endParaRPr/>
          </a:p>
          <a:p>
            <a:pPr marL="1143000" lvl="2" indent="-228600" algn="l" rtl="0">
              <a:lnSpc>
                <a:spcPct val="90000"/>
              </a:lnSpc>
              <a:spcBef>
                <a:spcPts val="500"/>
              </a:spcBef>
              <a:spcAft>
                <a:spcPts val="0"/>
              </a:spcAft>
              <a:buClr>
                <a:schemeClr val="dk1"/>
              </a:buClr>
              <a:buSzPts val="2000"/>
              <a:buChar char="■"/>
            </a:pPr>
            <a:r>
              <a:rPr lang="en-US"/>
              <a:t>Prevention</a:t>
            </a:r>
            <a:endParaRPr/>
          </a:p>
          <a:p>
            <a:pPr marL="1143000" lvl="2" indent="-228600" algn="l" rtl="0">
              <a:lnSpc>
                <a:spcPct val="90000"/>
              </a:lnSpc>
              <a:spcBef>
                <a:spcPts val="500"/>
              </a:spcBef>
              <a:spcAft>
                <a:spcPts val="0"/>
              </a:spcAft>
              <a:buClr>
                <a:schemeClr val="dk1"/>
              </a:buClr>
              <a:buSzPts val="2000"/>
              <a:buChar char="■"/>
            </a:pPr>
            <a:r>
              <a:rPr lang="en-US"/>
              <a:t>Detection</a:t>
            </a:r>
            <a:endParaRPr/>
          </a:p>
          <a:p>
            <a:pPr marL="1143000" lvl="2" indent="-228600" algn="l" rtl="0">
              <a:lnSpc>
                <a:spcPct val="90000"/>
              </a:lnSpc>
              <a:spcBef>
                <a:spcPts val="500"/>
              </a:spcBef>
              <a:spcAft>
                <a:spcPts val="0"/>
              </a:spcAft>
              <a:buClr>
                <a:schemeClr val="dk1"/>
              </a:buClr>
              <a:buSzPts val="2000"/>
              <a:buChar char="■"/>
            </a:pPr>
            <a:r>
              <a:rPr lang="en-US"/>
              <a:t>Response</a:t>
            </a:r>
            <a:endParaRPr/>
          </a:p>
          <a:p>
            <a:pPr marL="1143000" lvl="2" indent="-228600" algn="l" rtl="0">
              <a:lnSpc>
                <a:spcPct val="90000"/>
              </a:lnSpc>
              <a:spcBef>
                <a:spcPts val="500"/>
              </a:spcBef>
              <a:spcAft>
                <a:spcPts val="0"/>
              </a:spcAft>
              <a:buClr>
                <a:schemeClr val="dk1"/>
              </a:buClr>
              <a:buSzPts val="2000"/>
              <a:buChar char="■"/>
            </a:pPr>
            <a:r>
              <a:rPr lang="en-US"/>
              <a:t>Recovery</a:t>
            </a:r>
            <a:endParaRPr/>
          </a:p>
          <a:p>
            <a:pPr marL="685800" lvl="1" indent="-228600" algn="l" rtl="0">
              <a:lnSpc>
                <a:spcPct val="90000"/>
              </a:lnSpc>
              <a:spcBef>
                <a:spcPts val="500"/>
              </a:spcBef>
              <a:spcAft>
                <a:spcPts val="0"/>
              </a:spcAft>
              <a:buClr>
                <a:schemeClr val="dk1"/>
              </a:buClr>
              <a:buSzPts val="2400"/>
              <a:buChar char="○"/>
            </a:pPr>
            <a:r>
              <a:rPr lang="en-US" b="1"/>
              <a:t>Correctness/assurance</a:t>
            </a:r>
            <a:r>
              <a:rPr lang="en-US"/>
              <a:t>: does it really work (validation/review)</a:t>
            </a:r>
            <a:endParaRPr/>
          </a:p>
          <a:p>
            <a:pPr marL="228600" lvl="0" indent="-50800" algn="l" rtl="0">
              <a:lnSpc>
                <a:spcPct val="90000"/>
              </a:lnSpc>
              <a:spcBef>
                <a:spcPts val="1000"/>
              </a:spcBef>
              <a:spcAft>
                <a:spcPts val="1600"/>
              </a:spcAft>
              <a:buClr>
                <a:schemeClr val="dk1"/>
              </a:buClr>
              <a:buSzPts val="2800"/>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8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Case study: Heartbleed!</a:t>
            </a:r>
            <a:endParaRPr/>
          </a:p>
        </p:txBody>
      </p:sp>
      <p:sp>
        <p:nvSpPr>
          <p:cNvPr id="272" name="Google Shape;272;p8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sz="2000"/>
              <a:t>SSL is the main protocol for secure (encrypted) online communication!.</a:t>
            </a:r>
            <a:endParaRPr/>
          </a:p>
          <a:p>
            <a:pPr marL="228600" lvl="0" indent="-228600" algn="l" rtl="0">
              <a:lnSpc>
                <a:spcPct val="90000"/>
              </a:lnSpc>
              <a:spcBef>
                <a:spcPts val="1000"/>
              </a:spcBef>
              <a:spcAft>
                <a:spcPts val="1600"/>
              </a:spcAft>
              <a:buClr>
                <a:schemeClr val="dk1"/>
              </a:buClr>
              <a:buSzPts val="2000"/>
              <a:buChar char="●"/>
            </a:pPr>
            <a:r>
              <a:rPr lang="en-US" sz="2000"/>
              <a:t>The SSL standard includes a heartbeat option, which allows a computer at one end of an SSL connection to send a short message to verify that the other computer is still online and get a response back.</a:t>
            </a:r>
            <a:endParaRPr/>
          </a:p>
        </p:txBody>
      </p:sp>
      <p:sp>
        <p:nvSpPr>
          <p:cNvPr id="273" name="Google Shape;273;p83"/>
          <p:cNvSpPr txBox="1">
            <a:spLocks noGrp="1"/>
          </p:cNvSpPr>
          <p:nvPr>
            <p:ph type="sldNum" idx="12"/>
          </p:nvPr>
        </p:nvSpPr>
        <p:spPr>
          <a:xfrm>
            <a:off x="4038600" y="6356350"/>
            <a:ext cx="41148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pic>
        <p:nvPicPr>
          <p:cNvPr id="274" name="Google Shape;274;p83" descr="Image result for heartbleed bug explained"/>
          <p:cNvPicPr preferRelativeResize="0"/>
          <p:nvPr/>
        </p:nvPicPr>
        <p:blipFill rotWithShape="1">
          <a:blip r:embed="rId3">
            <a:alphaModFix/>
          </a:blip>
          <a:srcRect/>
          <a:stretch/>
        </p:blipFill>
        <p:spPr>
          <a:xfrm>
            <a:off x="9067800" y="381000"/>
            <a:ext cx="1327150" cy="990600"/>
          </a:xfrm>
          <a:prstGeom prst="rect">
            <a:avLst/>
          </a:prstGeom>
          <a:noFill/>
          <a:ln>
            <a:noFill/>
          </a:ln>
        </p:spPr>
      </p:pic>
      <p:sp>
        <p:nvSpPr>
          <p:cNvPr id="275" name="Google Shape;275;p83"/>
          <p:cNvSpPr/>
          <p:nvPr/>
        </p:nvSpPr>
        <p:spPr>
          <a:xfrm>
            <a:off x="1825625" y="3657600"/>
            <a:ext cx="8586788" cy="1016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4C4E4D"/>
              </a:buClr>
              <a:buSzPts val="2000"/>
              <a:buFont typeface="Arial"/>
              <a:buNone/>
            </a:pPr>
            <a:r>
              <a:rPr lang="en-US" sz="2000" b="0" i="1" u="none" strike="noStrike" cap="none">
                <a:solidFill>
                  <a:srgbClr val="4C4E4D"/>
                </a:solidFill>
                <a:latin typeface="Arial"/>
                <a:ea typeface="Arial"/>
                <a:cs typeface="Arial"/>
                <a:sym typeface="Arial"/>
              </a:rPr>
              <a:t>Researchers found that it's possible to send a cleverly formed, malicious heartbeat message that tricks the computer at the other end into divulging secret information.</a:t>
            </a:r>
            <a:endParaRPr sz="2000" b="0" i="1" u="none" strike="noStrike" cap="none">
              <a:solidFill>
                <a:srgbClr val="FFFFFF"/>
              </a:solidFill>
              <a:latin typeface="Times New Roman"/>
              <a:ea typeface="Times New Roman"/>
              <a:cs typeface="Times New Roman"/>
              <a:sym typeface="Times New Roman"/>
            </a:endParaRPr>
          </a:p>
        </p:txBody>
      </p:sp>
      <p:pic>
        <p:nvPicPr>
          <p:cNvPr id="276" name="Google Shape;276;p83" descr="Image result for ssl"/>
          <p:cNvPicPr preferRelativeResize="0"/>
          <p:nvPr/>
        </p:nvPicPr>
        <p:blipFill rotWithShape="1">
          <a:blip r:embed="rId4">
            <a:alphaModFix/>
          </a:blip>
          <a:srcRect/>
          <a:stretch/>
        </p:blipFill>
        <p:spPr>
          <a:xfrm>
            <a:off x="5334001" y="4673601"/>
            <a:ext cx="1801813" cy="15144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84"/>
          <p:cNvSpPr txBox="1">
            <a:spLocks noGrp="1"/>
          </p:cNvSpPr>
          <p:nvPr>
            <p:ph type="sldNum" idx="12"/>
          </p:nvPr>
        </p:nvSpPr>
        <p:spPr>
          <a:xfrm>
            <a:off x="4038600" y="6356350"/>
            <a:ext cx="41148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
        <p:nvSpPr>
          <p:cNvPr id="283" name="Google Shape;283;p84"/>
          <p:cNvSpPr txBox="1">
            <a:spLocks noGrp="1"/>
          </p:cNvSpPr>
          <p:nvPr>
            <p:ph type="title"/>
          </p:nvPr>
        </p:nvSpPr>
        <p:spPr>
          <a:xfrm>
            <a:off x="1981200" y="212725"/>
            <a:ext cx="8077200" cy="114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Case study: Heartbleed!</a:t>
            </a:r>
            <a:endParaRPr/>
          </a:p>
        </p:txBody>
      </p:sp>
      <p:pic>
        <p:nvPicPr>
          <p:cNvPr id="284" name="Google Shape;284;p84" descr="Image result for heartbleed bug explained"/>
          <p:cNvPicPr preferRelativeResize="0"/>
          <p:nvPr/>
        </p:nvPicPr>
        <p:blipFill rotWithShape="1">
          <a:blip r:embed="rId3">
            <a:alphaModFix/>
          </a:blip>
          <a:srcRect/>
          <a:stretch/>
        </p:blipFill>
        <p:spPr>
          <a:xfrm>
            <a:off x="8991600" y="212725"/>
            <a:ext cx="1327150" cy="990600"/>
          </a:xfrm>
          <a:prstGeom prst="rect">
            <a:avLst/>
          </a:prstGeom>
          <a:noFill/>
          <a:ln>
            <a:noFill/>
          </a:ln>
        </p:spPr>
      </p:pic>
      <p:pic>
        <p:nvPicPr>
          <p:cNvPr id="285" name="Google Shape;285;p84"/>
          <p:cNvPicPr preferRelativeResize="0"/>
          <p:nvPr/>
        </p:nvPicPr>
        <p:blipFill rotWithShape="1">
          <a:blip r:embed="rId4">
            <a:alphaModFix/>
          </a:blip>
          <a:srcRect/>
          <a:stretch/>
        </p:blipFill>
        <p:spPr>
          <a:xfrm>
            <a:off x="2476500" y="1289051"/>
            <a:ext cx="6743700" cy="5103813"/>
          </a:xfrm>
          <a:prstGeom prst="rect">
            <a:avLst/>
          </a:prstGeom>
          <a:noFill/>
          <a:ln>
            <a:noFill/>
          </a:ln>
        </p:spPr>
      </p:pic>
      <p:sp>
        <p:nvSpPr>
          <p:cNvPr id="286" name="Google Shape;286;p84"/>
          <p:cNvSpPr/>
          <p:nvPr/>
        </p:nvSpPr>
        <p:spPr>
          <a:xfrm>
            <a:off x="1546225" y="6149976"/>
            <a:ext cx="81534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accent6"/>
                </a:solidFill>
                <a:latin typeface="Calibri"/>
                <a:ea typeface="Calibri"/>
                <a:cs typeface="Calibri"/>
                <a:sym typeface="Calibri"/>
              </a:rPr>
              <a:t>https://www.forumsys.com/api-security/how-to-fix-openssl-heartbleed-security-flaw/</a:t>
            </a:r>
            <a:endParaRPr/>
          </a:p>
        </p:txBody>
      </p:sp>
      <p:pic>
        <p:nvPicPr>
          <p:cNvPr id="287" name="Google Shape;287;p84" descr="Image result for ssl"/>
          <p:cNvPicPr preferRelativeResize="0"/>
          <p:nvPr/>
        </p:nvPicPr>
        <p:blipFill rotWithShape="1">
          <a:blip r:embed="rId5">
            <a:alphaModFix/>
          </a:blip>
          <a:srcRect/>
          <a:stretch/>
        </p:blipFill>
        <p:spPr>
          <a:xfrm>
            <a:off x="179376" y="212726"/>
            <a:ext cx="1801813" cy="1514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F2AA4-AE34-2BA7-71BF-51A1440EDF3E}"/>
              </a:ext>
            </a:extLst>
          </p:cNvPr>
          <p:cNvSpPr>
            <a:spLocks noGrp="1"/>
          </p:cNvSpPr>
          <p:nvPr>
            <p:ph type="title"/>
          </p:nvPr>
        </p:nvSpPr>
        <p:spPr/>
        <p:txBody>
          <a:bodyPr/>
          <a:lstStyle/>
          <a:p>
            <a:r>
              <a:rPr lang="en-US" dirty="0"/>
              <a:t>Course Outline (Tentative)</a:t>
            </a:r>
          </a:p>
        </p:txBody>
      </p:sp>
      <p:sp>
        <p:nvSpPr>
          <p:cNvPr id="3" name="Content Placeholder 2">
            <a:extLst>
              <a:ext uri="{FF2B5EF4-FFF2-40B4-BE49-F238E27FC236}">
                <a16:creationId xmlns:a16="http://schemas.microsoft.com/office/drawing/2014/main" id="{C73E4D49-72DD-614D-B8D0-139B7503493D}"/>
              </a:ext>
            </a:extLst>
          </p:cNvPr>
          <p:cNvSpPr>
            <a:spLocks noGrp="1"/>
          </p:cNvSpPr>
          <p:nvPr>
            <p:ph idx="1"/>
          </p:nvPr>
        </p:nvSpPr>
        <p:spPr/>
        <p:txBody>
          <a:bodyPr>
            <a:normAutofit/>
          </a:bodyPr>
          <a:lstStyle/>
          <a:p>
            <a:r>
              <a:rPr lang="en-US" dirty="0"/>
              <a:t>Week 1: Introduction to information security. Risk management</a:t>
            </a:r>
          </a:p>
          <a:p>
            <a:r>
              <a:rPr lang="en-US" dirty="0"/>
              <a:t>Week 2: Modern malware and attacks.</a:t>
            </a:r>
          </a:p>
          <a:p>
            <a:r>
              <a:rPr lang="en-US" dirty="0"/>
              <a:t>Week 3: Access, Authorization and Auditing</a:t>
            </a:r>
          </a:p>
          <a:p>
            <a:r>
              <a:rPr lang="en-US" dirty="0"/>
              <a:t>Week 4 – 6: Cryptography</a:t>
            </a:r>
          </a:p>
          <a:p>
            <a:r>
              <a:rPr lang="en-US" dirty="0"/>
              <a:t>Week 7 - 10: Web Security</a:t>
            </a:r>
          </a:p>
          <a:p>
            <a:r>
              <a:rPr lang="en-US" dirty="0"/>
              <a:t>Week 11 - 12: Network Security</a:t>
            </a:r>
          </a:p>
          <a:p>
            <a:r>
              <a:rPr lang="en-US" dirty="0"/>
              <a:t>Week 13: Incident Response; Cybersecurity Laws and Policies</a:t>
            </a:r>
          </a:p>
        </p:txBody>
      </p:sp>
    </p:spTree>
    <p:extLst>
      <p:ext uri="{BB962C8B-B14F-4D97-AF65-F5344CB8AC3E}">
        <p14:creationId xmlns:p14="http://schemas.microsoft.com/office/powerpoint/2010/main" val="40594712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85"/>
          <p:cNvSpPr txBox="1">
            <a:spLocks noGrp="1"/>
          </p:cNvSpPr>
          <p:nvPr>
            <p:ph type="sldNum" idx="12"/>
          </p:nvPr>
        </p:nvSpPr>
        <p:spPr>
          <a:xfrm>
            <a:off x="4038600" y="6356350"/>
            <a:ext cx="41148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pic>
        <p:nvPicPr>
          <p:cNvPr id="294" name="Google Shape;294;p85" descr="Heartbleed-Diagram-Corrupt"/>
          <p:cNvPicPr preferRelativeResize="0"/>
          <p:nvPr/>
        </p:nvPicPr>
        <p:blipFill rotWithShape="1">
          <a:blip r:embed="rId3">
            <a:alphaModFix/>
          </a:blip>
          <a:srcRect/>
          <a:stretch/>
        </p:blipFill>
        <p:spPr>
          <a:xfrm>
            <a:off x="2552700" y="1203326"/>
            <a:ext cx="6934200" cy="5294313"/>
          </a:xfrm>
          <a:prstGeom prst="rect">
            <a:avLst/>
          </a:prstGeom>
          <a:noFill/>
          <a:ln>
            <a:noFill/>
          </a:ln>
        </p:spPr>
      </p:pic>
      <p:sp>
        <p:nvSpPr>
          <p:cNvPr id="295" name="Google Shape;295;p85"/>
          <p:cNvSpPr txBox="1"/>
          <p:nvPr/>
        </p:nvSpPr>
        <p:spPr>
          <a:xfrm>
            <a:off x="1981200" y="212725"/>
            <a:ext cx="80772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b="0" i="0" u="none" strike="noStrike" cap="none">
                <a:solidFill>
                  <a:srgbClr val="222222"/>
                </a:solidFill>
                <a:latin typeface="Calibri"/>
                <a:ea typeface="Calibri"/>
                <a:cs typeface="Calibri"/>
                <a:sym typeface="Calibri"/>
              </a:rPr>
              <a:t>Case study: Heartbleed!</a:t>
            </a:r>
            <a:endParaRPr sz="3600" b="0" i="0" u="none" strike="noStrike" cap="none">
              <a:solidFill>
                <a:srgbClr val="222222"/>
              </a:solidFill>
              <a:latin typeface="Calibri"/>
              <a:ea typeface="Calibri"/>
              <a:cs typeface="Calibri"/>
              <a:sym typeface="Calibri"/>
            </a:endParaRPr>
          </a:p>
        </p:txBody>
      </p:sp>
      <p:pic>
        <p:nvPicPr>
          <p:cNvPr id="296" name="Google Shape;296;p85" descr="Image result for heartbleed bug explained"/>
          <p:cNvPicPr preferRelativeResize="0"/>
          <p:nvPr/>
        </p:nvPicPr>
        <p:blipFill rotWithShape="1">
          <a:blip r:embed="rId4">
            <a:alphaModFix/>
          </a:blip>
          <a:srcRect/>
          <a:stretch/>
        </p:blipFill>
        <p:spPr>
          <a:xfrm>
            <a:off x="8991600" y="212725"/>
            <a:ext cx="1327150" cy="990600"/>
          </a:xfrm>
          <a:prstGeom prst="rect">
            <a:avLst/>
          </a:prstGeom>
          <a:noFill/>
          <a:ln>
            <a:noFill/>
          </a:ln>
        </p:spPr>
      </p:pic>
      <p:pic>
        <p:nvPicPr>
          <p:cNvPr id="297" name="Google Shape;297;p85" descr="Image result for ssl"/>
          <p:cNvPicPr preferRelativeResize="0"/>
          <p:nvPr/>
        </p:nvPicPr>
        <p:blipFill rotWithShape="1">
          <a:blip r:embed="rId5">
            <a:alphaModFix/>
          </a:blip>
          <a:srcRect/>
          <a:stretch/>
        </p:blipFill>
        <p:spPr>
          <a:xfrm>
            <a:off x="179376" y="212726"/>
            <a:ext cx="1801813" cy="15144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g145edbdcfe4_0_182"/>
          <p:cNvSpPr txBox="1">
            <a:spLocks noGrp="1"/>
          </p:cNvSpPr>
          <p:nvPr>
            <p:ph type="title"/>
          </p:nvPr>
        </p:nvSpPr>
        <p:spPr>
          <a:xfrm>
            <a:off x="226350" y="133200"/>
            <a:ext cx="11739300" cy="617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3600">
                <a:latin typeface="Trebuchet MS"/>
                <a:ea typeface="Trebuchet MS"/>
                <a:cs typeface="Trebuchet MS"/>
                <a:sym typeface="Trebuchet MS"/>
              </a:rPr>
              <a:t>Understanding the Importance of Information Security</a:t>
            </a:r>
            <a:endParaRPr sz="3600">
              <a:latin typeface="Trebuchet MS"/>
              <a:ea typeface="Trebuchet MS"/>
              <a:cs typeface="Trebuchet MS"/>
              <a:sym typeface="Trebuchet MS"/>
            </a:endParaRPr>
          </a:p>
        </p:txBody>
      </p:sp>
      <p:sp>
        <p:nvSpPr>
          <p:cNvPr id="304" name="Google Shape;304;g145edbdcfe4_0_182"/>
          <p:cNvSpPr txBox="1">
            <a:spLocks noGrp="1"/>
          </p:cNvSpPr>
          <p:nvPr>
            <p:ph type="body" idx="1"/>
          </p:nvPr>
        </p:nvSpPr>
        <p:spPr>
          <a:xfrm>
            <a:off x="838200" y="1181650"/>
            <a:ext cx="10515600" cy="4995300"/>
          </a:xfrm>
          <a:prstGeom prst="rect">
            <a:avLst/>
          </a:prstGeom>
          <a:noFill/>
          <a:ln>
            <a:noFill/>
          </a:ln>
        </p:spPr>
        <p:txBody>
          <a:bodyPr spcFirstLastPara="1" wrap="square" lIns="91425" tIns="45700" rIns="91425" bIns="45700" anchor="t" anchorCtr="0">
            <a:normAutofit/>
          </a:bodyPr>
          <a:lstStyle/>
          <a:p>
            <a:pPr marL="228600" lvl="0" indent="-203200" algn="l" rtl="0">
              <a:lnSpc>
                <a:spcPct val="90000"/>
              </a:lnSpc>
              <a:spcBef>
                <a:spcPts val="0"/>
              </a:spcBef>
              <a:spcAft>
                <a:spcPts val="0"/>
              </a:spcAft>
              <a:buClr>
                <a:schemeClr val="dk1"/>
              </a:buClr>
              <a:buSzPts val="2400"/>
              <a:buFont typeface="Trebuchet MS"/>
              <a:buChar char="●"/>
            </a:pPr>
            <a:r>
              <a:rPr lang="en-US" sz="2400">
                <a:latin typeface="Trebuchet MS"/>
                <a:ea typeface="Trebuchet MS"/>
                <a:cs typeface="Trebuchet MS"/>
                <a:sym typeface="Trebuchet MS"/>
              </a:rPr>
              <a:t>Information security can be helpful in:</a:t>
            </a:r>
            <a:endParaRPr sz="2400">
              <a:latin typeface="Trebuchet MS"/>
              <a:ea typeface="Trebuchet MS"/>
              <a:cs typeface="Trebuchet MS"/>
              <a:sym typeface="Trebuchet MS"/>
            </a:endParaRPr>
          </a:p>
          <a:p>
            <a:pPr marL="685800" lvl="1" indent="-228600" algn="l" rtl="0">
              <a:lnSpc>
                <a:spcPct val="90000"/>
              </a:lnSpc>
              <a:spcBef>
                <a:spcPts val="500"/>
              </a:spcBef>
              <a:spcAft>
                <a:spcPts val="0"/>
              </a:spcAft>
              <a:buClr>
                <a:schemeClr val="dk1"/>
              </a:buClr>
              <a:buSzPts val="2400"/>
              <a:buFont typeface="Trebuchet MS"/>
              <a:buChar char="○"/>
            </a:pPr>
            <a:r>
              <a:rPr lang="en-US" sz="2400">
                <a:latin typeface="Trebuchet MS"/>
                <a:ea typeface="Trebuchet MS"/>
                <a:cs typeface="Trebuchet MS"/>
                <a:sym typeface="Trebuchet MS"/>
              </a:rPr>
              <a:t>Preventing data theft</a:t>
            </a:r>
            <a:endParaRPr sz="2400">
              <a:latin typeface="Trebuchet MS"/>
              <a:ea typeface="Trebuchet MS"/>
              <a:cs typeface="Trebuchet MS"/>
              <a:sym typeface="Trebuchet MS"/>
            </a:endParaRPr>
          </a:p>
          <a:p>
            <a:pPr marL="685800" lvl="1" indent="-228600" algn="l" rtl="0">
              <a:lnSpc>
                <a:spcPct val="90000"/>
              </a:lnSpc>
              <a:spcBef>
                <a:spcPts val="500"/>
              </a:spcBef>
              <a:spcAft>
                <a:spcPts val="0"/>
              </a:spcAft>
              <a:buClr>
                <a:schemeClr val="dk1"/>
              </a:buClr>
              <a:buSzPts val="2400"/>
              <a:buFont typeface="Trebuchet MS"/>
              <a:buChar char="○"/>
            </a:pPr>
            <a:r>
              <a:rPr lang="en-US" sz="2400">
                <a:latin typeface="Trebuchet MS"/>
                <a:ea typeface="Trebuchet MS"/>
                <a:cs typeface="Trebuchet MS"/>
                <a:sym typeface="Trebuchet MS"/>
              </a:rPr>
              <a:t>Thwarting identity theft</a:t>
            </a:r>
            <a:endParaRPr sz="2400">
              <a:latin typeface="Trebuchet MS"/>
              <a:ea typeface="Trebuchet MS"/>
              <a:cs typeface="Trebuchet MS"/>
              <a:sym typeface="Trebuchet MS"/>
            </a:endParaRPr>
          </a:p>
          <a:p>
            <a:pPr marL="685800" lvl="1" indent="-228600" algn="l" rtl="0">
              <a:lnSpc>
                <a:spcPct val="90000"/>
              </a:lnSpc>
              <a:spcBef>
                <a:spcPts val="500"/>
              </a:spcBef>
              <a:spcAft>
                <a:spcPts val="0"/>
              </a:spcAft>
              <a:buClr>
                <a:schemeClr val="dk1"/>
              </a:buClr>
              <a:buSzPts val="2400"/>
              <a:buFont typeface="Trebuchet MS"/>
              <a:buChar char="○"/>
            </a:pPr>
            <a:r>
              <a:rPr lang="en-US" sz="2400">
                <a:latin typeface="Trebuchet MS"/>
                <a:ea typeface="Trebuchet MS"/>
                <a:cs typeface="Trebuchet MS"/>
                <a:sym typeface="Trebuchet MS"/>
              </a:rPr>
              <a:t>Avoiding the legal consequences of not securing information</a:t>
            </a:r>
            <a:endParaRPr sz="2400">
              <a:latin typeface="Trebuchet MS"/>
              <a:ea typeface="Trebuchet MS"/>
              <a:cs typeface="Trebuchet MS"/>
              <a:sym typeface="Trebuchet MS"/>
            </a:endParaRPr>
          </a:p>
          <a:p>
            <a:pPr marL="685800" lvl="1" indent="-228600" algn="l" rtl="0">
              <a:lnSpc>
                <a:spcPct val="90000"/>
              </a:lnSpc>
              <a:spcBef>
                <a:spcPts val="500"/>
              </a:spcBef>
              <a:spcAft>
                <a:spcPts val="0"/>
              </a:spcAft>
              <a:buClr>
                <a:schemeClr val="dk1"/>
              </a:buClr>
              <a:buSzPts val="2400"/>
              <a:buFont typeface="Trebuchet MS"/>
              <a:buChar char="○"/>
            </a:pPr>
            <a:r>
              <a:rPr lang="en-US" sz="2400">
                <a:latin typeface="Trebuchet MS"/>
                <a:ea typeface="Trebuchet MS"/>
                <a:cs typeface="Trebuchet MS"/>
                <a:sym typeface="Trebuchet MS"/>
              </a:rPr>
              <a:t>Maintaining productivity</a:t>
            </a:r>
            <a:endParaRPr sz="2400">
              <a:latin typeface="Trebuchet MS"/>
              <a:ea typeface="Trebuchet MS"/>
              <a:cs typeface="Trebuchet MS"/>
              <a:sym typeface="Trebuchet MS"/>
            </a:endParaRPr>
          </a:p>
          <a:p>
            <a:pPr marL="685800" lvl="1" indent="-228600" algn="l" rtl="0">
              <a:lnSpc>
                <a:spcPct val="90000"/>
              </a:lnSpc>
              <a:spcBef>
                <a:spcPts val="500"/>
              </a:spcBef>
              <a:spcAft>
                <a:spcPts val="1600"/>
              </a:spcAft>
              <a:buClr>
                <a:schemeClr val="dk1"/>
              </a:buClr>
              <a:buSzPts val="2400"/>
              <a:buFont typeface="Trebuchet MS"/>
              <a:buChar char="○"/>
            </a:pPr>
            <a:r>
              <a:rPr lang="en-US" sz="2400">
                <a:latin typeface="Trebuchet MS"/>
                <a:ea typeface="Trebuchet MS"/>
                <a:cs typeface="Trebuchet MS"/>
                <a:sym typeface="Trebuchet MS"/>
              </a:rPr>
              <a:t>Foiling cyberterrorism </a:t>
            </a:r>
            <a:endParaRPr sz="2400">
              <a:latin typeface="Trebuchet MS"/>
              <a:ea typeface="Trebuchet MS"/>
              <a:cs typeface="Trebuchet MS"/>
              <a:sym typeface="Trebuchet MS"/>
            </a:endParaRPr>
          </a:p>
        </p:txBody>
      </p:sp>
      <p:sp>
        <p:nvSpPr>
          <p:cNvPr id="305" name="Google Shape;305;g145edbdcfe4_0_182"/>
          <p:cNvSpPr txBox="1">
            <a:spLocks noGrp="1"/>
          </p:cNvSpPr>
          <p:nvPr>
            <p:ph type="sldNum" idx="12"/>
          </p:nvPr>
        </p:nvSpPr>
        <p:spPr>
          <a:xfrm>
            <a:off x="4038600" y="6356350"/>
            <a:ext cx="4114800" cy="3651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92"/>
          <p:cNvSpPr txBox="1">
            <a:spLocks noGrp="1"/>
          </p:cNvSpPr>
          <p:nvPr>
            <p:ph type="body" idx="1"/>
          </p:nvPr>
        </p:nvSpPr>
        <p:spPr>
          <a:xfrm>
            <a:off x="643775" y="1336250"/>
            <a:ext cx="10515600" cy="4572000"/>
          </a:xfrm>
          <a:prstGeom prst="rect">
            <a:avLst/>
          </a:prstGeom>
          <a:noFill/>
          <a:ln>
            <a:noFill/>
          </a:ln>
        </p:spPr>
        <p:txBody>
          <a:bodyPr spcFirstLastPara="1" wrap="square" lIns="91425" tIns="45700" rIns="91425" bIns="45700" anchor="t" anchorCtr="0">
            <a:normAutofit/>
          </a:bodyPr>
          <a:lstStyle/>
          <a:p>
            <a:pPr marL="228600" lvl="0" indent="-203200" algn="l" rtl="0">
              <a:lnSpc>
                <a:spcPct val="90000"/>
              </a:lnSpc>
              <a:spcBef>
                <a:spcPts val="0"/>
              </a:spcBef>
              <a:spcAft>
                <a:spcPts val="0"/>
              </a:spcAft>
              <a:buClr>
                <a:schemeClr val="dk1"/>
              </a:buClr>
              <a:buSzPts val="2400"/>
              <a:buFont typeface="Trebuchet MS"/>
              <a:buChar char="●"/>
            </a:pPr>
            <a:r>
              <a:rPr lang="en-US" sz="2400" i="1">
                <a:latin typeface="Trebuchet MS"/>
                <a:ea typeface="Trebuchet MS"/>
                <a:cs typeface="Trebuchet MS"/>
                <a:sym typeface="Trebuchet MS"/>
              </a:rPr>
              <a:t>Hacker</a:t>
            </a:r>
            <a:r>
              <a:rPr lang="en-US" sz="2400">
                <a:latin typeface="Trebuchet MS"/>
                <a:ea typeface="Trebuchet MS"/>
                <a:cs typeface="Trebuchet MS"/>
                <a:sym typeface="Trebuchet MS"/>
              </a:rPr>
              <a:t> - person who uses computer skills to attack computers</a:t>
            </a:r>
            <a:endParaRPr sz="2400">
              <a:latin typeface="Trebuchet MS"/>
              <a:ea typeface="Trebuchet MS"/>
              <a:cs typeface="Trebuchet MS"/>
              <a:sym typeface="Trebuchet MS"/>
            </a:endParaRPr>
          </a:p>
          <a:p>
            <a:pPr marL="228600" lvl="0" indent="0" algn="l" rtl="0">
              <a:lnSpc>
                <a:spcPct val="90000"/>
              </a:lnSpc>
              <a:spcBef>
                <a:spcPts val="0"/>
              </a:spcBef>
              <a:spcAft>
                <a:spcPts val="0"/>
              </a:spcAft>
              <a:buNone/>
            </a:pPr>
            <a:endParaRPr sz="2400">
              <a:latin typeface="Trebuchet MS"/>
              <a:ea typeface="Trebuchet MS"/>
              <a:cs typeface="Trebuchet MS"/>
              <a:sym typeface="Trebuchet MS"/>
            </a:endParaRPr>
          </a:p>
          <a:p>
            <a:pPr marL="228600" lvl="0" indent="-203200" algn="l" rtl="0">
              <a:lnSpc>
                <a:spcPct val="90000"/>
              </a:lnSpc>
              <a:spcBef>
                <a:spcPts val="1000"/>
              </a:spcBef>
              <a:spcAft>
                <a:spcPts val="0"/>
              </a:spcAft>
              <a:buClr>
                <a:schemeClr val="dk1"/>
              </a:buClr>
              <a:buSzPts val="2400"/>
              <a:buFont typeface="Trebuchet MS"/>
              <a:buChar char="●"/>
            </a:pPr>
            <a:r>
              <a:rPr lang="en-US" sz="2400" i="1">
                <a:latin typeface="Trebuchet MS"/>
                <a:ea typeface="Trebuchet MS"/>
                <a:cs typeface="Trebuchet MS"/>
                <a:sym typeface="Trebuchet MS"/>
              </a:rPr>
              <a:t>Black hat hackers</a:t>
            </a:r>
            <a:endParaRPr sz="2400">
              <a:latin typeface="Trebuchet MS"/>
              <a:ea typeface="Trebuchet MS"/>
              <a:cs typeface="Trebuchet MS"/>
              <a:sym typeface="Trebuchet MS"/>
            </a:endParaRPr>
          </a:p>
          <a:p>
            <a:pPr marL="685800" lvl="1" indent="-228600" algn="l" rtl="0">
              <a:lnSpc>
                <a:spcPct val="90000"/>
              </a:lnSpc>
              <a:spcBef>
                <a:spcPts val="500"/>
              </a:spcBef>
              <a:spcAft>
                <a:spcPts val="0"/>
              </a:spcAft>
              <a:buClr>
                <a:schemeClr val="dk1"/>
              </a:buClr>
              <a:buSzPts val="2400"/>
              <a:buFont typeface="Trebuchet MS"/>
              <a:buChar char="○"/>
            </a:pPr>
            <a:r>
              <a:rPr lang="en-US" sz="2400">
                <a:latin typeface="Trebuchet MS"/>
                <a:ea typeface="Trebuchet MS"/>
                <a:cs typeface="Trebuchet MS"/>
                <a:sym typeface="Trebuchet MS"/>
              </a:rPr>
              <a:t>Violate computer security for personal gain and the goal is to inflict malicious damage</a:t>
            </a:r>
            <a:endParaRPr sz="2400">
              <a:latin typeface="Trebuchet MS"/>
              <a:ea typeface="Trebuchet MS"/>
              <a:cs typeface="Trebuchet MS"/>
              <a:sym typeface="Trebuchet MS"/>
            </a:endParaRPr>
          </a:p>
          <a:p>
            <a:pPr marL="228600" lvl="0" indent="-203200" algn="l" rtl="0">
              <a:lnSpc>
                <a:spcPct val="90000"/>
              </a:lnSpc>
              <a:spcBef>
                <a:spcPts val="1000"/>
              </a:spcBef>
              <a:spcAft>
                <a:spcPts val="0"/>
              </a:spcAft>
              <a:buClr>
                <a:schemeClr val="dk1"/>
              </a:buClr>
              <a:buSzPts val="2400"/>
              <a:buFont typeface="Trebuchet MS"/>
              <a:buChar char="●"/>
            </a:pPr>
            <a:r>
              <a:rPr lang="en-US" sz="2400" i="1">
                <a:latin typeface="Trebuchet MS"/>
                <a:ea typeface="Trebuchet MS"/>
                <a:cs typeface="Trebuchet MS"/>
                <a:sym typeface="Trebuchet MS"/>
              </a:rPr>
              <a:t>White hat hackers</a:t>
            </a:r>
            <a:endParaRPr sz="2400">
              <a:latin typeface="Trebuchet MS"/>
              <a:ea typeface="Trebuchet MS"/>
              <a:cs typeface="Trebuchet MS"/>
              <a:sym typeface="Trebuchet MS"/>
            </a:endParaRPr>
          </a:p>
          <a:p>
            <a:pPr marL="685800" lvl="1" indent="-228600" algn="l" rtl="0">
              <a:lnSpc>
                <a:spcPct val="90000"/>
              </a:lnSpc>
              <a:spcBef>
                <a:spcPts val="500"/>
              </a:spcBef>
              <a:spcAft>
                <a:spcPts val="0"/>
              </a:spcAft>
              <a:buClr>
                <a:schemeClr val="dk1"/>
              </a:buClr>
              <a:buSzPts val="2400"/>
              <a:buFont typeface="Trebuchet MS"/>
              <a:buChar char="○"/>
            </a:pPr>
            <a:r>
              <a:rPr lang="en-US" sz="2400">
                <a:latin typeface="Trebuchet MS"/>
                <a:ea typeface="Trebuchet MS"/>
                <a:cs typeface="Trebuchet MS"/>
                <a:sym typeface="Trebuchet MS"/>
              </a:rPr>
              <a:t>Goal to expose security flaws, not to steal or corrupt data</a:t>
            </a:r>
            <a:endParaRPr sz="2400">
              <a:latin typeface="Trebuchet MS"/>
              <a:ea typeface="Trebuchet MS"/>
              <a:cs typeface="Trebuchet MS"/>
              <a:sym typeface="Trebuchet MS"/>
            </a:endParaRPr>
          </a:p>
          <a:p>
            <a:pPr marL="228600" lvl="0" indent="-203200" algn="l" rtl="0">
              <a:lnSpc>
                <a:spcPct val="90000"/>
              </a:lnSpc>
              <a:spcBef>
                <a:spcPts val="1000"/>
              </a:spcBef>
              <a:spcAft>
                <a:spcPts val="0"/>
              </a:spcAft>
              <a:buClr>
                <a:schemeClr val="dk1"/>
              </a:buClr>
              <a:buSzPts val="2400"/>
              <a:buFont typeface="Trebuchet MS"/>
              <a:buChar char="●"/>
            </a:pPr>
            <a:r>
              <a:rPr lang="en-US" sz="2400" i="1">
                <a:latin typeface="Trebuchet MS"/>
                <a:ea typeface="Trebuchet MS"/>
                <a:cs typeface="Trebuchet MS"/>
                <a:sym typeface="Trebuchet MS"/>
              </a:rPr>
              <a:t>Gray hat hackers</a:t>
            </a:r>
            <a:endParaRPr sz="2400">
              <a:latin typeface="Trebuchet MS"/>
              <a:ea typeface="Trebuchet MS"/>
              <a:cs typeface="Trebuchet MS"/>
              <a:sym typeface="Trebuchet MS"/>
            </a:endParaRPr>
          </a:p>
          <a:p>
            <a:pPr marL="685800" lvl="1" indent="-228600" algn="l" rtl="0">
              <a:lnSpc>
                <a:spcPct val="90000"/>
              </a:lnSpc>
              <a:spcBef>
                <a:spcPts val="500"/>
              </a:spcBef>
              <a:spcAft>
                <a:spcPts val="1600"/>
              </a:spcAft>
              <a:buClr>
                <a:schemeClr val="dk1"/>
              </a:buClr>
              <a:buSzPts val="2400"/>
              <a:buFont typeface="Trebuchet MS"/>
              <a:buChar char="○"/>
            </a:pPr>
            <a:r>
              <a:rPr lang="en-US" sz="2400">
                <a:latin typeface="Trebuchet MS"/>
                <a:ea typeface="Trebuchet MS"/>
                <a:cs typeface="Trebuchet MS"/>
                <a:sym typeface="Trebuchet MS"/>
              </a:rPr>
              <a:t>Goal is to break into a system without owner’s permission, but not for their own advantage</a:t>
            </a:r>
            <a:endParaRPr sz="2400">
              <a:latin typeface="Trebuchet MS"/>
              <a:ea typeface="Trebuchet MS"/>
              <a:cs typeface="Trebuchet MS"/>
              <a:sym typeface="Trebuchet MS"/>
            </a:endParaRPr>
          </a:p>
        </p:txBody>
      </p:sp>
      <p:sp>
        <p:nvSpPr>
          <p:cNvPr id="312" name="Google Shape;312;p92"/>
          <p:cNvSpPr txBox="1">
            <a:spLocks noGrp="1"/>
          </p:cNvSpPr>
          <p:nvPr>
            <p:ph type="sldNum" idx="12"/>
          </p:nvPr>
        </p:nvSpPr>
        <p:spPr>
          <a:xfrm>
            <a:off x="4038600" y="6356350"/>
            <a:ext cx="41148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
        <p:nvSpPr>
          <p:cNvPr id="313" name="Google Shape;313;p92"/>
          <p:cNvSpPr txBox="1">
            <a:spLocks noGrp="1"/>
          </p:cNvSpPr>
          <p:nvPr>
            <p:ph type="title"/>
          </p:nvPr>
        </p:nvSpPr>
        <p:spPr>
          <a:xfrm>
            <a:off x="643775" y="73500"/>
            <a:ext cx="10515600" cy="6069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latin typeface="Trebuchet MS"/>
                <a:ea typeface="Trebuchet MS"/>
                <a:cs typeface="Trebuchet MS"/>
                <a:sym typeface="Trebuchet MS"/>
              </a:rPr>
              <a:t>Who Are the Attackers?</a:t>
            </a:r>
            <a:endParaRPr>
              <a:latin typeface="Trebuchet MS"/>
              <a:ea typeface="Trebuchet MS"/>
              <a:cs typeface="Trebuchet MS"/>
              <a:sym typeface="Trebuchet M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93"/>
          <p:cNvSpPr txBox="1">
            <a:spLocks noGrp="1"/>
          </p:cNvSpPr>
          <p:nvPr>
            <p:ph type="title"/>
          </p:nvPr>
        </p:nvSpPr>
        <p:spPr>
          <a:xfrm>
            <a:off x="643775" y="73500"/>
            <a:ext cx="10515600" cy="6069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latin typeface="Trebuchet MS"/>
                <a:ea typeface="Trebuchet MS"/>
                <a:cs typeface="Trebuchet MS"/>
                <a:sym typeface="Trebuchet MS"/>
              </a:rPr>
              <a:t>Who Are the Attackers?</a:t>
            </a:r>
            <a:endParaRPr>
              <a:latin typeface="Trebuchet MS"/>
              <a:ea typeface="Trebuchet MS"/>
              <a:cs typeface="Trebuchet MS"/>
              <a:sym typeface="Trebuchet MS"/>
            </a:endParaRPr>
          </a:p>
        </p:txBody>
      </p:sp>
      <p:sp>
        <p:nvSpPr>
          <p:cNvPr id="320" name="Google Shape;320;p93"/>
          <p:cNvSpPr txBox="1">
            <a:spLocks noGrp="1"/>
          </p:cNvSpPr>
          <p:nvPr>
            <p:ph type="sldNum" idx="12"/>
          </p:nvPr>
        </p:nvSpPr>
        <p:spPr>
          <a:xfrm>
            <a:off x="4038600" y="6356350"/>
            <a:ext cx="41148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pic>
        <p:nvPicPr>
          <p:cNvPr id="321" name="Google Shape;321;p93"/>
          <p:cNvPicPr preferRelativeResize="0"/>
          <p:nvPr/>
        </p:nvPicPr>
        <p:blipFill rotWithShape="1">
          <a:blip r:embed="rId3">
            <a:alphaModFix/>
          </a:blip>
          <a:srcRect/>
          <a:stretch/>
        </p:blipFill>
        <p:spPr>
          <a:xfrm>
            <a:off x="666950" y="970550"/>
            <a:ext cx="10858098" cy="51917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75"/>
          <p:cNvSpPr txBox="1">
            <a:spLocks noGrp="1"/>
          </p:cNvSpPr>
          <p:nvPr>
            <p:ph type="title"/>
          </p:nvPr>
        </p:nvSpPr>
        <p:spPr>
          <a:xfrm>
            <a:off x="935425" y="64650"/>
            <a:ext cx="10515600" cy="518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3960"/>
              <a:buFont typeface="Calibri"/>
              <a:buNone/>
            </a:pPr>
            <a:r>
              <a:rPr lang="en-US" sz="3640">
                <a:latin typeface="Trebuchet MS"/>
                <a:ea typeface="Trebuchet MS"/>
                <a:cs typeface="Trebuchet MS"/>
                <a:sym typeface="Trebuchet MS"/>
              </a:rPr>
              <a:t>Back to the Castle </a:t>
            </a:r>
            <a:endParaRPr sz="3640">
              <a:latin typeface="Trebuchet MS"/>
              <a:ea typeface="Trebuchet MS"/>
              <a:cs typeface="Trebuchet MS"/>
              <a:sym typeface="Trebuchet MS"/>
            </a:endParaRPr>
          </a:p>
        </p:txBody>
      </p:sp>
      <p:sp>
        <p:nvSpPr>
          <p:cNvPr id="327" name="Google Shape;327;p7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1600"/>
              </a:spcAft>
              <a:buClr>
                <a:schemeClr val="dk1"/>
              </a:buClr>
              <a:buSzPts val="2800"/>
              <a:buNone/>
            </a:pPr>
            <a:endParaRPr/>
          </a:p>
        </p:txBody>
      </p:sp>
      <p:pic>
        <p:nvPicPr>
          <p:cNvPr id="328" name="Google Shape;328;p75"/>
          <p:cNvPicPr preferRelativeResize="0"/>
          <p:nvPr/>
        </p:nvPicPr>
        <p:blipFill>
          <a:blip r:embed="rId3">
            <a:alphaModFix/>
          </a:blip>
          <a:stretch>
            <a:fillRect/>
          </a:stretch>
        </p:blipFill>
        <p:spPr>
          <a:xfrm>
            <a:off x="187750" y="921500"/>
            <a:ext cx="11687724" cy="57981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112"/>
          <p:cNvSpPr txBox="1">
            <a:spLocks noGrp="1"/>
          </p:cNvSpPr>
          <p:nvPr>
            <p:ph type="ftr" idx="11"/>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200" b="0" i="0" u="none" strike="noStrike" cap="none">
                <a:solidFill>
                  <a:srgbClr val="888888"/>
                </a:solidFill>
                <a:latin typeface="Calibri"/>
                <a:ea typeface="Calibri"/>
                <a:cs typeface="Calibri"/>
                <a:sym typeface="Calibri"/>
              </a:rPr>
              <a:t>CompTIA Security+ Guide to Network Security Fundamentals, Fifth Edition</a:t>
            </a:r>
            <a:endParaRPr/>
          </a:p>
        </p:txBody>
      </p:sp>
      <p:sp>
        <p:nvSpPr>
          <p:cNvPr id="335" name="Google Shape;335;p1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Fundamental Security Principles for </a:t>
            </a:r>
            <a:r>
              <a:rPr lang="en-US">
                <a:solidFill>
                  <a:srgbClr val="FF0000"/>
                </a:solidFill>
              </a:rPr>
              <a:t>Defense</a:t>
            </a:r>
            <a:endParaRPr>
              <a:solidFill>
                <a:srgbClr val="FF0000"/>
              </a:solidFill>
            </a:endParaRPr>
          </a:p>
        </p:txBody>
      </p:sp>
      <p:sp>
        <p:nvSpPr>
          <p:cNvPr id="336" name="Google Shape;336;p112"/>
          <p:cNvSpPr txBox="1">
            <a:spLocks noGrp="1"/>
          </p:cNvSpPr>
          <p:nvPr>
            <p:ph type="body" idx="1"/>
          </p:nvPr>
        </p:nvSpPr>
        <p:spPr>
          <a:xfrm>
            <a:off x="2057400" y="1676400"/>
            <a:ext cx="8229600" cy="45720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Five fundamental security principles for defenses:</a:t>
            </a:r>
            <a:endParaRPr/>
          </a:p>
          <a:p>
            <a:pPr marL="685800" lvl="1" indent="-228600" algn="l" rtl="0">
              <a:lnSpc>
                <a:spcPct val="90000"/>
              </a:lnSpc>
              <a:spcBef>
                <a:spcPts val="500"/>
              </a:spcBef>
              <a:spcAft>
                <a:spcPts val="0"/>
              </a:spcAft>
              <a:buClr>
                <a:schemeClr val="dk1"/>
              </a:buClr>
              <a:buSzPts val="2400"/>
              <a:buChar char="○"/>
            </a:pPr>
            <a:r>
              <a:rPr lang="en-US"/>
              <a:t>Layering</a:t>
            </a:r>
            <a:endParaRPr/>
          </a:p>
          <a:p>
            <a:pPr marL="685800" lvl="1" indent="-228600" algn="l" rtl="0">
              <a:lnSpc>
                <a:spcPct val="90000"/>
              </a:lnSpc>
              <a:spcBef>
                <a:spcPts val="500"/>
              </a:spcBef>
              <a:spcAft>
                <a:spcPts val="0"/>
              </a:spcAft>
              <a:buClr>
                <a:schemeClr val="dk1"/>
              </a:buClr>
              <a:buSzPts val="2400"/>
              <a:buChar char="○"/>
            </a:pPr>
            <a:r>
              <a:rPr lang="en-US"/>
              <a:t>Limiting</a:t>
            </a:r>
            <a:endParaRPr/>
          </a:p>
          <a:p>
            <a:pPr marL="685800" lvl="1" indent="-228600" algn="l" rtl="0">
              <a:lnSpc>
                <a:spcPct val="90000"/>
              </a:lnSpc>
              <a:spcBef>
                <a:spcPts val="500"/>
              </a:spcBef>
              <a:spcAft>
                <a:spcPts val="0"/>
              </a:spcAft>
              <a:buClr>
                <a:schemeClr val="dk1"/>
              </a:buClr>
              <a:buSzPts val="2400"/>
              <a:buChar char="○"/>
            </a:pPr>
            <a:r>
              <a:rPr lang="en-US"/>
              <a:t>Diversity</a:t>
            </a:r>
            <a:endParaRPr/>
          </a:p>
          <a:p>
            <a:pPr marL="685800" lvl="1" indent="-228600" algn="l" rtl="0">
              <a:lnSpc>
                <a:spcPct val="90000"/>
              </a:lnSpc>
              <a:spcBef>
                <a:spcPts val="500"/>
              </a:spcBef>
              <a:spcAft>
                <a:spcPts val="0"/>
              </a:spcAft>
              <a:buClr>
                <a:schemeClr val="dk1"/>
              </a:buClr>
              <a:buSzPts val="2400"/>
              <a:buChar char="○"/>
            </a:pPr>
            <a:r>
              <a:rPr lang="en-US"/>
              <a:t>Obscurity</a:t>
            </a:r>
            <a:endParaRPr/>
          </a:p>
          <a:p>
            <a:pPr marL="685800" lvl="1" indent="-228600" algn="l" rtl="0">
              <a:lnSpc>
                <a:spcPct val="90000"/>
              </a:lnSpc>
              <a:spcBef>
                <a:spcPts val="500"/>
              </a:spcBef>
              <a:spcAft>
                <a:spcPts val="1600"/>
              </a:spcAft>
              <a:buClr>
                <a:schemeClr val="dk1"/>
              </a:buClr>
              <a:buSzPts val="2400"/>
              <a:buChar char="○"/>
            </a:pPr>
            <a:r>
              <a:rPr lang="en-US"/>
              <a:t>Simplicity</a:t>
            </a:r>
            <a:endParaRPr/>
          </a:p>
        </p:txBody>
      </p:sp>
      <p:sp>
        <p:nvSpPr>
          <p:cNvPr id="337" name="Google Shape;337;p112"/>
          <p:cNvSpPr txBox="1">
            <a:spLocks noGrp="1"/>
          </p:cNvSpPr>
          <p:nvPr>
            <p:ph type="sldNum" idx="12"/>
          </p:nvPr>
        </p:nvSpPr>
        <p:spPr>
          <a:xfrm>
            <a:off x="4038600" y="6356350"/>
            <a:ext cx="41148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3600">
                <a:latin typeface="Trebuchet MS"/>
                <a:ea typeface="Trebuchet MS"/>
                <a:cs typeface="Trebuchet MS"/>
                <a:sym typeface="Trebuchet MS"/>
              </a:rPr>
              <a:t>Fundamental Security Principles for </a:t>
            </a:r>
            <a:r>
              <a:rPr lang="en-US" sz="3600">
                <a:solidFill>
                  <a:srgbClr val="6AA84F"/>
                </a:solidFill>
                <a:latin typeface="Trebuchet MS"/>
                <a:ea typeface="Trebuchet MS"/>
                <a:cs typeface="Trebuchet MS"/>
                <a:sym typeface="Trebuchet MS"/>
              </a:rPr>
              <a:t>Design</a:t>
            </a:r>
            <a:r>
              <a:rPr lang="en-US" sz="3600">
                <a:solidFill>
                  <a:schemeClr val="accent6"/>
                </a:solidFill>
                <a:latin typeface="Trebuchet MS"/>
                <a:ea typeface="Trebuchet MS"/>
                <a:cs typeface="Trebuchet MS"/>
                <a:sym typeface="Trebuchet MS"/>
              </a:rPr>
              <a:t> </a:t>
            </a:r>
            <a:endParaRPr sz="3600">
              <a:latin typeface="Trebuchet MS"/>
              <a:ea typeface="Trebuchet MS"/>
              <a:cs typeface="Trebuchet MS"/>
              <a:sym typeface="Trebuchet MS"/>
            </a:endParaRPr>
          </a:p>
        </p:txBody>
      </p:sp>
      <p:sp>
        <p:nvSpPr>
          <p:cNvPr id="343" name="Google Shape;343;p6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Despite years of research, it is still difficult to design systems that comprehensively prevent security flaws</a:t>
            </a:r>
            <a:endParaRPr/>
          </a:p>
          <a:p>
            <a:pPr marL="228600" lvl="0" indent="-228600" algn="l" rtl="0">
              <a:lnSpc>
                <a:spcPct val="90000"/>
              </a:lnSpc>
              <a:spcBef>
                <a:spcPts val="1000"/>
              </a:spcBef>
              <a:spcAft>
                <a:spcPts val="0"/>
              </a:spcAft>
              <a:buClr>
                <a:schemeClr val="dk1"/>
              </a:buClr>
              <a:buSzPts val="2800"/>
              <a:buChar char="●"/>
            </a:pPr>
            <a:r>
              <a:rPr lang="en-US"/>
              <a:t>But good practices for good design have been documented (analogous to software engineering)</a:t>
            </a:r>
            <a:endParaRPr/>
          </a:p>
          <a:p>
            <a:pPr marL="685800" lvl="1" indent="-228600" algn="l" rtl="0">
              <a:lnSpc>
                <a:spcPct val="90000"/>
              </a:lnSpc>
              <a:spcBef>
                <a:spcPts val="500"/>
              </a:spcBef>
              <a:spcAft>
                <a:spcPts val="0"/>
              </a:spcAft>
              <a:buClr>
                <a:schemeClr val="dk1"/>
              </a:buClr>
              <a:buSzPts val="2400"/>
              <a:buChar char="○"/>
            </a:pPr>
            <a:r>
              <a:rPr lang="en-US"/>
              <a:t>Economy of mechanism, fail-safe defaults, complete mediation, open design, separation of privileges, least privilege, least common mechanism, psychological accountability, isolation, encapsulation, modularity, layering, least astonishment</a:t>
            </a: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1600"/>
              </a:spcAft>
              <a:buClr>
                <a:schemeClr val="dk1"/>
              </a:buClr>
              <a:buSzPts val="2800"/>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B60CD-1D71-3070-600A-9C78F8EE87A9}"/>
              </a:ext>
            </a:extLst>
          </p:cNvPr>
          <p:cNvSpPr>
            <a:spLocks noGrp="1"/>
          </p:cNvSpPr>
          <p:nvPr>
            <p:ph type="title"/>
          </p:nvPr>
        </p:nvSpPr>
        <p:spPr/>
        <p:txBody>
          <a:bodyPr/>
          <a:lstStyle/>
          <a:p>
            <a:r>
              <a:rPr lang="en-US" dirty="0"/>
              <a:t>Assessment Item Weightage</a:t>
            </a:r>
          </a:p>
        </p:txBody>
      </p:sp>
      <p:graphicFrame>
        <p:nvGraphicFramePr>
          <p:cNvPr id="4" name="Table 4">
            <a:extLst>
              <a:ext uri="{FF2B5EF4-FFF2-40B4-BE49-F238E27FC236}">
                <a16:creationId xmlns:a16="http://schemas.microsoft.com/office/drawing/2014/main" id="{F2CC4F28-39A1-7E82-2129-3371549E59B6}"/>
              </a:ext>
            </a:extLst>
          </p:cNvPr>
          <p:cNvGraphicFramePr>
            <a:graphicFrameLocks/>
          </p:cNvGraphicFramePr>
          <p:nvPr/>
        </p:nvGraphicFramePr>
        <p:xfrm>
          <a:off x="3103854" y="2129955"/>
          <a:ext cx="5984292" cy="3742677"/>
        </p:xfrm>
        <a:graphic>
          <a:graphicData uri="http://schemas.openxmlformats.org/drawingml/2006/table">
            <a:tbl>
              <a:tblPr firstRow="1" bandRow="1">
                <a:tableStyleId>{5C22544A-7EE6-4342-B048-85BDC9FD1C3A}</a:tableStyleId>
              </a:tblPr>
              <a:tblGrid>
                <a:gridCol w="2992146">
                  <a:extLst>
                    <a:ext uri="{9D8B030D-6E8A-4147-A177-3AD203B41FA5}">
                      <a16:colId xmlns:a16="http://schemas.microsoft.com/office/drawing/2014/main" val="3581752066"/>
                    </a:ext>
                  </a:extLst>
                </a:gridCol>
                <a:gridCol w="2992146">
                  <a:extLst>
                    <a:ext uri="{9D8B030D-6E8A-4147-A177-3AD203B41FA5}">
                      <a16:colId xmlns:a16="http://schemas.microsoft.com/office/drawing/2014/main" val="1719034011"/>
                    </a:ext>
                  </a:extLst>
                </a:gridCol>
              </a:tblGrid>
              <a:tr h="619322">
                <a:tc>
                  <a:txBody>
                    <a:bodyPr/>
                    <a:lstStyle/>
                    <a:p>
                      <a:r>
                        <a:rPr lang="en-US" sz="1800" dirty="0"/>
                        <a:t>Assessment Item</a:t>
                      </a:r>
                    </a:p>
                  </a:txBody>
                  <a:tcPr/>
                </a:tc>
                <a:tc>
                  <a:txBody>
                    <a:bodyPr/>
                    <a:lstStyle/>
                    <a:p>
                      <a:r>
                        <a:rPr lang="en-US" sz="1800" dirty="0"/>
                        <a:t>Weightage</a:t>
                      </a:r>
                    </a:p>
                  </a:txBody>
                  <a:tcPr/>
                </a:tc>
                <a:extLst>
                  <a:ext uri="{0D108BD9-81ED-4DB2-BD59-A6C34878D82A}">
                    <a16:rowId xmlns:a16="http://schemas.microsoft.com/office/drawing/2014/main" val="2832978409"/>
                  </a:ext>
                </a:extLst>
              </a:tr>
              <a:tr h="624671">
                <a:tc>
                  <a:txBody>
                    <a:bodyPr/>
                    <a:lstStyle/>
                    <a:p>
                      <a:r>
                        <a:rPr lang="en-US" sz="1800" dirty="0"/>
                        <a:t>Quizzes/Lab Tasks</a:t>
                      </a:r>
                    </a:p>
                  </a:txBody>
                  <a:tcPr/>
                </a:tc>
                <a:tc>
                  <a:txBody>
                    <a:bodyPr/>
                    <a:lstStyle/>
                    <a:p>
                      <a:r>
                        <a:rPr lang="en-US" sz="1800" dirty="0"/>
                        <a:t>10</a:t>
                      </a:r>
                    </a:p>
                  </a:txBody>
                  <a:tcPr/>
                </a:tc>
                <a:extLst>
                  <a:ext uri="{0D108BD9-81ED-4DB2-BD59-A6C34878D82A}">
                    <a16:rowId xmlns:a16="http://schemas.microsoft.com/office/drawing/2014/main" val="3399401677"/>
                  </a:ext>
                </a:extLst>
              </a:tr>
              <a:tr h="624671">
                <a:tc>
                  <a:txBody>
                    <a:bodyPr/>
                    <a:lstStyle/>
                    <a:p>
                      <a:r>
                        <a:rPr lang="en-US" sz="1800" dirty="0"/>
                        <a:t>Assignments</a:t>
                      </a:r>
                    </a:p>
                  </a:txBody>
                  <a:tcPr/>
                </a:tc>
                <a:tc>
                  <a:txBody>
                    <a:bodyPr/>
                    <a:lstStyle/>
                    <a:p>
                      <a:r>
                        <a:rPr lang="en-US" sz="1800" dirty="0"/>
                        <a:t>15</a:t>
                      </a:r>
                    </a:p>
                  </a:txBody>
                  <a:tcPr/>
                </a:tc>
                <a:extLst>
                  <a:ext uri="{0D108BD9-81ED-4DB2-BD59-A6C34878D82A}">
                    <a16:rowId xmlns:a16="http://schemas.microsoft.com/office/drawing/2014/main" val="3055368298"/>
                  </a:ext>
                </a:extLst>
              </a:tr>
              <a:tr h="624671">
                <a:tc>
                  <a:txBody>
                    <a:bodyPr/>
                    <a:lstStyle/>
                    <a:p>
                      <a:r>
                        <a:rPr lang="en-US" sz="1800" dirty="0"/>
                        <a:t>Sessional Exam(s)</a:t>
                      </a:r>
                    </a:p>
                  </a:txBody>
                  <a:tcPr/>
                </a:tc>
                <a:tc>
                  <a:txBody>
                    <a:bodyPr/>
                    <a:lstStyle/>
                    <a:p>
                      <a:r>
                        <a:rPr lang="en-US" sz="1800" dirty="0"/>
                        <a:t>25</a:t>
                      </a:r>
                    </a:p>
                  </a:txBody>
                  <a:tcPr/>
                </a:tc>
                <a:extLst>
                  <a:ext uri="{0D108BD9-81ED-4DB2-BD59-A6C34878D82A}">
                    <a16:rowId xmlns:a16="http://schemas.microsoft.com/office/drawing/2014/main" val="3533934178"/>
                  </a:ext>
                </a:extLst>
              </a:tr>
              <a:tr h="624671">
                <a:tc>
                  <a:txBody>
                    <a:bodyPr/>
                    <a:lstStyle/>
                    <a:p>
                      <a:r>
                        <a:rPr lang="en-US" sz="1800" dirty="0"/>
                        <a:t>Project</a:t>
                      </a:r>
                    </a:p>
                  </a:txBody>
                  <a:tcPr/>
                </a:tc>
                <a:tc>
                  <a:txBody>
                    <a:bodyPr/>
                    <a:lstStyle/>
                    <a:p>
                      <a:r>
                        <a:rPr lang="en-US" sz="1800" dirty="0"/>
                        <a:t>10</a:t>
                      </a:r>
                    </a:p>
                  </a:txBody>
                  <a:tcPr/>
                </a:tc>
                <a:extLst>
                  <a:ext uri="{0D108BD9-81ED-4DB2-BD59-A6C34878D82A}">
                    <a16:rowId xmlns:a16="http://schemas.microsoft.com/office/drawing/2014/main" val="2648111903"/>
                  </a:ext>
                </a:extLst>
              </a:tr>
              <a:tr h="624671">
                <a:tc>
                  <a:txBody>
                    <a:bodyPr/>
                    <a:lstStyle/>
                    <a:p>
                      <a:r>
                        <a:rPr lang="en-US" sz="1800" dirty="0"/>
                        <a:t>Final Exam</a:t>
                      </a:r>
                    </a:p>
                  </a:txBody>
                  <a:tcPr/>
                </a:tc>
                <a:tc>
                  <a:txBody>
                    <a:bodyPr/>
                    <a:lstStyle/>
                    <a:p>
                      <a:r>
                        <a:rPr lang="en-US" sz="1800" dirty="0"/>
                        <a:t>40</a:t>
                      </a:r>
                    </a:p>
                  </a:txBody>
                  <a:tcPr/>
                </a:tc>
                <a:extLst>
                  <a:ext uri="{0D108BD9-81ED-4DB2-BD59-A6C34878D82A}">
                    <a16:rowId xmlns:a16="http://schemas.microsoft.com/office/drawing/2014/main" val="2668457808"/>
                  </a:ext>
                </a:extLst>
              </a:tr>
            </a:tbl>
          </a:graphicData>
        </a:graphic>
      </p:graphicFrame>
    </p:spTree>
    <p:extLst>
      <p:ext uri="{BB962C8B-B14F-4D97-AF65-F5344CB8AC3E}">
        <p14:creationId xmlns:p14="http://schemas.microsoft.com/office/powerpoint/2010/main" val="2927834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0BB52-A736-8C94-34EC-5B8A8E15191A}"/>
              </a:ext>
            </a:extLst>
          </p:cNvPr>
          <p:cNvSpPr>
            <a:spLocks noGrp="1"/>
          </p:cNvSpPr>
          <p:nvPr>
            <p:ph type="title"/>
          </p:nvPr>
        </p:nvSpPr>
        <p:spPr/>
        <p:txBody>
          <a:bodyPr/>
          <a:lstStyle/>
          <a:p>
            <a:r>
              <a:rPr lang="en-US" dirty="0"/>
              <a:t>Class Policies</a:t>
            </a:r>
          </a:p>
        </p:txBody>
      </p:sp>
      <p:sp>
        <p:nvSpPr>
          <p:cNvPr id="3" name="Content Placeholder 2">
            <a:extLst>
              <a:ext uri="{FF2B5EF4-FFF2-40B4-BE49-F238E27FC236}">
                <a16:creationId xmlns:a16="http://schemas.microsoft.com/office/drawing/2014/main" id="{392370A7-32A7-60DF-1047-8C763087AF76}"/>
              </a:ext>
            </a:extLst>
          </p:cNvPr>
          <p:cNvSpPr>
            <a:spLocks noGrp="1"/>
          </p:cNvSpPr>
          <p:nvPr>
            <p:ph idx="1"/>
          </p:nvPr>
        </p:nvSpPr>
        <p:spPr/>
        <p:txBody>
          <a:bodyPr>
            <a:normAutofit/>
          </a:bodyPr>
          <a:lstStyle/>
          <a:p>
            <a:r>
              <a:rPr lang="en-US" dirty="0"/>
              <a:t>Attendance: marked present if you are present whenever I take the attendance, no late marking.</a:t>
            </a:r>
          </a:p>
          <a:p>
            <a:r>
              <a:rPr lang="en-US" dirty="0"/>
              <a:t>Attendance errors: Check and fix during class, no retrospective changes.</a:t>
            </a:r>
          </a:p>
          <a:p>
            <a:r>
              <a:rPr lang="en-US" dirty="0"/>
              <a:t>Submissions: No late submissions in any circumstances</a:t>
            </a:r>
          </a:p>
          <a:p>
            <a:r>
              <a:rPr lang="en-US" dirty="0"/>
              <a:t>Plagiarism: Minimum penalty is a zero for all involved parties, more severe consequences depending on circumstances.</a:t>
            </a:r>
          </a:p>
          <a:p>
            <a:r>
              <a:rPr lang="en-US" dirty="0"/>
              <a:t>Marking Queries: Within 24 hours of release of marks of any item, no retrospective changes at all. </a:t>
            </a:r>
          </a:p>
          <a:p>
            <a:r>
              <a:rPr lang="en-US" dirty="0"/>
              <a:t>Class Etiquettes: No talking when I talk, no sleeping, no leaving early unless you have prior permission.</a:t>
            </a:r>
          </a:p>
        </p:txBody>
      </p:sp>
    </p:spTree>
    <p:extLst>
      <p:ext uri="{BB962C8B-B14F-4D97-AF65-F5344CB8AC3E}">
        <p14:creationId xmlns:p14="http://schemas.microsoft.com/office/powerpoint/2010/main" val="4147787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0"/>
          <p:cNvSpPr txBox="1">
            <a:spLocks noGrp="1"/>
          </p:cNvSpPr>
          <p:nvPr>
            <p:ph type="sldNum" idx="12"/>
          </p:nvPr>
        </p:nvSpPr>
        <p:spPr>
          <a:xfrm>
            <a:off x="4038600" y="6356350"/>
            <a:ext cx="41148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
        <p:nvSpPr>
          <p:cNvPr id="89" name="Google Shape;89;p10"/>
          <p:cNvSpPr txBox="1">
            <a:spLocks noGrp="1"/>
          </p:cNvSpPr>
          <p:nvPr>
            <p:ph type="title"/>
          </p:nvPr>
        </p:nvSpPr>
        <p:spPr>
          <a:xfrm>
            <a:off x="838200" y="0"/>
            <a:ext cx="10515600" cy="584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Calibri"/>
              <a:buNone/>
            </a:pPr>
            <a:r>
              <a:rPr lang="en-US" sz="3600" b="1">
                <a:latin typeface="Trebuchet MS"/>
                <a:ea typeface="Trebuchet MS"/>
                <a:cs typeface="Trebuchet MS"/>
                <a:sym typeface="Trebuchet MS"/>
              </a:rPr>
              <a:t>Understanding Security</a:t>
            </a:r>
            <a:endParaRPr sz="3600" b="1">
              <a:latin typeface="Trebuchet MS"/>
              <a:ea typeface="Trebuchet MS"/>
              <a:cs typeface="Trebuchet MS"/>
              <a:sym typeface="Trebuchet MS"/>
            </a:endParaRPr>
          </a:p>
        </p:txBody>
      </p:sp>
      <p:pic>
        <p:nvPicPr>
          <p:cNvPr id="90" name="Google Shape;90;p10"/>
          <p:cNvPicPr preferRelativeResize="0"/>
          <p:nvPr/>
        </p:nvPicPr>
        <p:blipFill>
          <a:blip r:embed="rId3">
            <a:alphaModFix/>
          </a:blip>
          <a:stretch>
            <a:fillRect/>
          </a:stretch>
        </p:blipFill>
        <p:spPr>
          <a:xfrm>
            <a:off x="448550" y="789075"/>
            <a:ext cx="5829251" cy="5466851"/>
          </a:xfrm>
          <a:prstGeom prst="rect">
            <a:avLst/>
          </a:prstGeom>
          <a:noFill/>
          <a:ln>
            <a:noFill/>
          </a:ln>
        </p:spPr>
      </p:pic>
      <p:pic>
        <p:nvPicPr>
          <p:cNvPr id="91" name="Google Shape;91;p10"/>
          <p:cNvPicPr preferRelativeResize="0"/>
          <p:nvPr/>
        </p:nvPicPr>
        <p:blipFill>
          <a:blip r:embed="rId4">
            <a:alphaModFix/>
          </a:blip>
          <a:stretch>
            <a:fillRect/>
          </a:stretch>
        </p:blipFill>
        <p:spPr>
          <a:xfrm>
            <a:off x="6498814" y="1495650"/>
            <a:ext cx="5540787" cy="41971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g1382224b6b8_0_123"/>
          <p:cNvSpPr txBox="1">
            <a:spLocks noGrp="1"/>
          </p:cNvSpPr>
          <p:nvPr>
            <p:ph type="sldNum" idx="12"/>
          </p:nvPr>
        </p:nvSpPr>
        <p:spPr>
          <a:xfrm>
            <a:off x="4038600" y="6356350"/>
            <a:ext cx="4114800" cy="3651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7</a:t>
            </a:fld>
            <a:endParaRPr/>
          </a:p>
        </p:txBody>
      </p:sp>
      <p:sp>
        <p:nvSpPr>
          <p:cNvPr id="98" name="Google Shape;98;g1382224b6b8_0_123"/>
          <p:cNvSpPr txBox="1">
            <a:spLocks noGrp="1"/>
          </p:cNvSpPr>
          <p:nvPr>
            <p:ph type="title"/>
          </p:nvPr>
        </p:nvSpPr>
        <p:spPr>
          <a:xfrm>
            <a:off x="838200" y="0"/>
            <a:ext cx="10934700" cy="584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Calibri"/>
              <a:buNone/>
            </a:pPr>
            <a:r>
              <a:rPr lang="en-US" sz="3600" b="1">
                <a:latin typeface="Trebuchet MS"/>
                <a:ea typeface="Trebuchet MS"/>
                <a:cs typeface="Trebuchet MS"/>
                <a:sym typeface="Trebuchet MS"/>
              </a:rPr>
              <a:t>Medieval Castle</a:t>
            </a:r>
            <a:endParaRPr sz="3600" b="1">
              <a:latin typeface="Trebuchet MS"/>
              <a:ea typeface="Trebuchet MS"/>
              <a:cs typeface="Trebuchet MS"/>
              <a:sym typeface="Trebuchet MS"/>
            </a:endParaRPr>
          </a:p>
        </p:txBody>
      </p:sp>
      <p:pic>
        <p:nvPicPr>
          <p:cNvPr id="99" name="Google Shape;99;g1382224b6b8_0_123"/>
          <p:cNvPicPr preferRelativeResize="0"/>
          <p:nvPr/>
        </p:nvPicPr>
        <p:blipFill>
          <a:blip r:embed="rId3">
            <a:alphaModFix/>
          </a:blip>
          <a:stretch>
            <a:fillRect/>
          </a:stretch>
        </p:blipFill>
        <p:spPr>
          <a:xfrm>
            <a:off x="152400" y="965700"/>
            <a:ext cx="11687724" cy="5798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9"/>
          <p:cNvSpPr txBox="1">
            <a:spLocks noGrp="1"/>
          </p:cNvSpPr>
          <p:nvPr>
            <p:ph type="body" idx="1"/>
          </p:nvPr>
        </p:nvSpPr>
        <p:spPr>
          <a:xfrm>
            <a:off x="838200" y="831275"/>
            <a:ext cx="10515600" cy="584700"/>
          </a:xfrm>
          <a:prstGeom prst="rect">
            <a:avLst/>
          </a:prstGeom>
          <a:noFill/>
          <a:ln>
            <a:noFill/>
          </a:ln>
        </p:spPr>
        <p:txBody>
          <a:bodyPr spcFirstLastPara="1" wrap="square" lIns="91425" tIns="45700" rIns="91425" bIns="45700" anchor="t" anchorCtr="0">
            <a:normAutofit/>
          </a:bodyPr>
          <a:lstStyle/>
          <a:p>
            <a:pPr marL="228600" lvl="0" indent="-247650" algn="l" rtl="0">
              <a:lnSpc>
                <a:spcPct val="90000"/>
              </a:lnSpc>
              <a:spcBef>
                <a:spcPts val="0"/>
              </a:spcBef>
              <a:spcAft>
                <a:spcPts val="0"/>
              </a:spcAft>
              <a:buClr>
                <a:schemeClr val="dk1"/>
              </a:buClr>
              <a:buSzPts val="3100"/>
              <a:buChar char="●"/>
            </a:pPr>
            <a:r>
              <a:rPr lang="en-US" sz="2000" b="1"/>
              <a:t>Information security </a:t>
            </a:r>
            <a:r>
              <a:rPr lang="en-US" sz="2000"/>
              <a:t>- the tasks of securing information that is in a digital format:</a:t>
            </a:r>
            <a:endParaRPr sz="2000"/>
          </a:p>
        </p:txBody>
      </p:sp>
      <p:sp>
        <p:nvSpPr>
          <p:cNvPr id="105" name="Google Shape;105;p9"/>
          <p:cNvSpPr txBox="1">
            <a:spLocks noGrp="1"/>
          </p:cNvSpPr>
          <p:nvPr>
            <p:ph type="title"/>
          </p:nvPr>
        </p:nvSpPr>
        <p:spPr>
          <a:xfrm>
            <a:off x="800200" y="61175"/>
            <a:ext cx="10515600" cy="584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Calibri"/>
              <a:buNone/>
            </a:pPr>
            <a:r>
              <a:rPr lang="en-US" sz="3600" b="1">
                <a:latin typeface="Trebuchet MS"/>
                <a:ea typeface="Trebuchet MS"/>
                <a:cs typeface="Trebuchet MS"/>
                <a:sym typeface="Trebuchet MS"/>
              </a:rPr>
              <a:t>Information Security</a:t>
            </a:r>
            <a:endParaRPr sz="3600" b="1">
              <a:latin typeface="Trebuchet MS"/>
              <a:ea typeface="Trebuchet MS"/>
              <a:cs typeface="Trebuchet MS"/>
              <a:sym typeface="Trebuchet MS"/>
            </a:endParaRPr>
          </a:p>
        </p:txBody>
      </p:sp>
      <p:pic>
        <p:nvPicPr>
          <p:cNvPr id="106" name="Google Shape;106;p9"/>
          <p:cNvPicPr preferRelativeResize="0"/>
          <p:nvPr/>
        </p:nvPicPr>
        <p:blipFill rotWithShape="1">
          <a:blip r:embed="rId3">
            <a:alphaModFix/>
          </a:blip>
          <a:srcRect t="20810"/>
          <a:stretch/>
        </p:blipFill>
        <p:spPr>
          <a:xfrm>
            <a:off x="1400400" y="1527475"/>
            <a:ext cx="9391199" cy="3636800"/>
          </a:xfrm>
          <a:prstGeom prst="rect">
            <a:avLst/>
          </a:prstGeom>
          <a:noFill/>
          <a:ln>
            <a:noFill/>
          </a:ln>
        </p:spPr>
      </p:pic>
      <p:sp>
        <p:nvSpPr>
          <p:cNvPr id="107" name="Google Shape;107;p9"/>
          <p:cNvSpPr txBox="1">
            <a:spLocks noGrp="1"/>
          </p:cNvSpPr>
          <p:nvPr>
            <p:ph type="body" idx="1"/>
          </p:nvPr>
        </p:nvSpPr>
        <p:spPr>
          <a:xfrm>
            <a:off x="668475" y="5164275"/>
            <a:ext cx="10515600" cy="584700"/>
          </a:xfrm>
          <a:prstGeom prst="rect">
            <a:avLst/>
          </a:prstGeom>
          <a:noFill/>
          <a:ln>
            <a:noFill/>
          </a:ln>
        </p:spPr>
        <p:txBody>
          <a:bodyPr spcFirstLastPara="1" wrap="square" lIns="91425" tIns="45700" rIns="91425" bIns="45700" anchor="t" anchorCtr="0">
            <a:normAutofit/>
          </a:bodyPr>
          <a:lstStyle/>
          <a:p>
            <a:pPr marL="228600" lvl="0" indent="-247650" algn="l" rtl="0">
              <a:lnSpc>
                <a:spcPct val="90000"/>
              </a:lnSpc>
              <a:spcBef>
                <a:spcPts val="0"/>
              </a:spcBef>
              <a:spcAft>
                <a:spcPts val="0"/>
              </a:spcAft>
              <a:buClr>
                <a:schemeClr val="dk1"/>
              </a:buClr>
              <a:buSzPts val="3100"/>
              <a:buChar char="●"/>
            </a:pPr>
            <a:r>
              <a:rPr lang="en-US" sz="2000" b="1"/>
              <a:t>Buzzwords:</a:t>
            </a:r>
            <a:r>
              <a:rPr lang="en-US" sz="2000"/>
              <a:t> network security, computer security, cybersecurity, database security</a:t>
            </a:r>
            <a:endParaRPr sz="2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g145edbdcfe4_0_16"/>
          <p:cNvSpPr txBox="1">
            <a:spLocks noGrp="1"/>
          </p:cNvSpPr>
          <p:nvPr>
            <p:ph type="title"/>
          </p:nvPr>
        </p:nvSpPr>
        <p:spPr>
          <a:xfrm>
            <a:off x="779400" y="0"/>
            <a:ext cx="10515600" cy="584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Calibri"/>
              <a:buNone/>
            </a:pPr>
            <a:r>
              <a:rPr lang="en-US" sz="3600" b="1">
                <a:latin typeface="Trebuchet MS"/>
                <a:ea typeface="Trebuchet MS"/>
                <a:cs typeface="Trebuchet MS"/>
                <a:sym typeface="Trebuchet MS"/>
              </a:rPr>
              <a:t>Fun Stats</a:t>
            </a:r>
            <a:endParaRPr sz="3600" b="1">
              <a:latin typeface="Trebuchet MS"/>
              <a:ea typeface="Trebuchet MS"/>
              <a:cs typeface="Trebuchet MS"/>
              <a:sym typeface="Trebuchet MS"/>
            </a:endParaRPr>
          </a:p>
        </p:txBody>
      </p:sp>
      <p:sp>
        <p:nvSpPr>
          <p:cNvPr id="113" name="Google Shape;113;g145edbdcfe4_0_16"/>
          <p:cNvSpPr txBox="1"/>
          <p:nvPr/>
        </p:nvSpPr>
        <p:spPr>
          <a:xfrm>
            <a:off x="220950" y="300550"/>
            <a:ext cx="4052400" cy="1505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600"/>
              </a:spcBef>
              <a:spcAft>
                <a:spcPts val="0"/>
              </a:spcAft>
              <a:buNone/>
            </a:pPr>
            <a:r>
              <a:rPr lang="en-US" sz="2600">
                <a:solidFill>
                  <a:srgbClr val="4A86E8"/>
                </a:solidFill>
                <a:latin typeface="Merriweather"/>
                <a:ea typeface="Merriweather"/>
                <a:cs typeface="Merriweather"/>
                <a:sym typeface="Merriweather"/>
              </a:rPr>
              <a:t>Over $5 trillion will be spent on Cybersecurity in the next 5 years</a:t>
            </a:r>
            <a:endParaRPr sz="2600">
              <a:solidFill>
                <a:srgbClr val="4A86E8"/>
              </a:solidFill>
              <a:latin typeface="Merriweather"/>
              <a:ea typeface="Merriweather"/>
              <a:cs typeface="Merriweather"/>
              <a:sym typeface="Merriweather"/>
            </a:endParaRPr>
          </a:p>
        </p:txBody>
      </p:sp>
      <p:sp>
        <p:nvSpPr>
          <p:cNvPr id="114" name="Google Shape;114;g145edbdcfe4_0_16"/>
          <p:cNvSpPr txBox="1"/>
          <p:nvPr/>
        </p:nvSpPr>
        <p:spPr>
          <a:xfrm>
            <a:off x="4596513" y="797950"/>
            <a:ext cx="3000000" cy="2425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600"/>
              </a:spcBef>
              <a:spcAft>
                <a:spcPts val="0"/>
              </a:spcAft>
              <a:buNone/>
            </a:pPr>
            <a:r>
              <a:rPr lang="en-US" sz="2600" b="1">
                <a:solidFill>
                  <a:srgbClr val="CC0000"/>
                </a:solidFill>
                <a:latin typeface="Caveat"/>
                <a:ea typeface="Caveat"/>
                <a:cs typeface="Caveat"/>
                <a:sym typeface="Caveat"/>
              </a:rPr>
              <a:t>Cyber crime incurs global costs of $6 trillion. It is expected to increase to over $ 10 trillion by 2025</a:t>
            </a:r>
            <a:endParaRPr sz="2600" b="1">
              <a:solidFill>
                <a:srgbClr val="CC0000"/>
              </a:solidFill>
              <a:latin typeface="Caveat"/>
              <a:ea typeface="Caveat"/>
              <a:cs typeface="Caveat"/>
              <a:sym typeface="Caveat"/>
            </a:endParaRPr>
          </a:p>
        </p:txBody>
      </p:sp>
      <p:sp>
        <p:nvSpPr>
          <p:cNvPr id="115" name="Google Shape;115;g145edbdcfe4_0_16"/>
          <p:cNvSpPr txBox="1"/>
          <p:nvPr/>
        </p:nvSpPr>
        <p:spPr>
          <a:xfrm>
            <a:off x="311725" y="2982200"/>
            <a:ext cx="598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sp>
        <p:nvSpPr>
          <p:cNvPr id="116" name="Google Shape;116;g145edbdcfe4_0_16"/>
          <p:cNvSpPr txBox="1"/>
          <p:nvPr/>
        </p:nvSpPr>
        <p:spPr>
          <a:xfrm>
            <a:off x="8445875" y="394475"/>
            <a:ext cx="3522600" cy="1965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600"/>
              </a:spcBef>
              <a:spcAft>
                <a:spcPts val="0"/>
              </a:spcAft>
              <a:buNone/>
            </a:pPr>
            <a:r>
              <a:rPr lang="en-US" sz="2600">
                <a:solidFill>
                  <a:schemeClr val="accent5"/>
                </a:solidFill>
                <a:latin typeface="Lobster"/>
                <a:ea typeface="Lobster"/>
                <a:cs typeface="Lobster"/>
                <a:sym typeface="Lobster"/>
              </a:rPr>
              <a:t>A business falls victim to a ransomware attack every 11 seconds and will every 2 seconds by 2031.</a:t>
            </a:r>
            <a:endParaRPr>
              <a:solidFill>
                <a:schemeClr val="accent5"/>
              </a:solidFill>
              <a:latin typeface="Lobster"/>
              <a:ea typeface="Lobster"/>
              <a:cs typeface="Lobster"/>
              <a:sym typeface="Lobster"/>
            </a:endParaRPr>
          </a:p>
        </p:txBody>
      </p:sp>
      <p:sp>
        <p:nvSpPr>
          <p:cNvPr id="117" name="Google Shape;117;g145edbdcfe4_0_16"/>
          <p:cNvSpPr txBox="1"/>
          <p:nvPr/>
        </p:nvSpPr>
        <p:spPr>
          <a:xfrm>
            <a:off x="103525" y="4904125"/>
            <a:ext cx="3000000" cy="1454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2400"/>
              </a:spcBef>
              <a:spcAft>
                <a:spcPts val="600"/>
              </a:spcAft>
              <a:buNone/>
            </a:pPr>
            <a:r>
              <a:rPr lang="en-US" sz="2500">
                <a:solidFill>
                  <a:srgbClr val="6AA84F"/>
                </a:solidFill>
                <a:latin typeface="Impact"/>
                <a:ea typeface="Impact"/>
                <a:cs typeface="Impact"/>
                <a:sym typeface="Impact"/>
              </a:rPr>
              <a:t>Human Error is Responsible for 82% of Data Breaches</a:t>
            </a:r>
            <a:endParaRPr sz="2500">
              <a:solidFill>
                <a:srgbClr val="6AA84F"/>
              </a:solidFill>
              <a:latin typeface="Impact"/>
              <a:ea typeface="Impact"/>
              <a:cs typeface="Impact"/>
              <a:sym typeface="Impact"/>
            </a:endParaRPr>
          </a:p>
        </p:txBody>
      </p:sp>
      <p:sp>
        <p:nvSpPr>
          <p:cNvPr id="118" name="Google Shape;118;g145edbdcfe4_0_16"/>
          <p:cNvSpPr txBox="1"/>
          <p:nvPr/>
        </p:nvSpPr>
        <p:spPr>
          <a:xfrm>
            <a:off x="682450" y="2231050"/>
            <a:ext cx="3000000" cy="203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rgbClr val="A64D79"/>
                </a:solidFill>
                <a:latin typeface="Pacifico"/>
                <a:ea typeface="Pacifico"/>
                <a:cs typeface="Pacifico"/>
                <a:sym typeface="Pacifico"/>
              </a:rPr>
              <a:t>Out of 330 million active monthly users, around </a:t>
            </a:r>
            <a:r>
              <a:rPr lang="en-US" sz="2400" b="1">
                <a:solidFill>
                  <a:srgbClr val="A64D79"/>
                </a:solidFill>
                <a:latin typeface="Pacifico"/>
                <a:ea typeface="Pacifico"/>
                <a:cs typeface="Pacifico"/>
                <a:sym typeface="Pacifico"/>
              </a:rPr>
              <a:t>16.5 million</a:t>
            </a:r>
            <a:r>
              <a:rPr lang="en-US" sz="2400">
                <a:solidFill>
                  <a:srgbClr val="A64D79"/>
                </a:solidFill>
                <a:latin typeface="Pacifico"/>
                <a:ea typeface="Pacifico"/>
                <a:cs typeface="Pacifico"/>
                <a:sym typeface="Pacifico"/>
              </a:rPr>
              <a:t> are bots on Twitter (5%)</a:t>
            </a:r>
            <a:endParaRPr sz="2400">
              <a:solidFill>
                <a:srgbClr val="A64D79"/>
              </a:solidFill>
              <a:latin typeface="Pacifico"/>
              <a:ea typeface="Pacifico"/>
              <a:cs typeface="Pacifico"/>
              <a:sym typeface="Pacifico"/>
            </a:endParaRPr>
          </a:p>
        </p:txBody>
      </p:sp>
      <p:sp>
        <p:nvSpPr>
          <p:cNvPr id="119" name="Google Shape;119;g145edbdcfe4_0_16"/>
          <p:cNvSpPr txBox="1"/>
          <p:nvPr/>
        </p:nvSpPr>
        <p:spPr>
          <a:xfrm>
            <a:off x="8139025" y="2616150"/>
            <a:ext cx="3000000" cy="203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rgbClr val="674EA7"/>
                </a:solidFill>
                <a:latin typeface="Georgia"/>
                <a:ea typeface="Georgia"/>
                <a:cs typeface="Georgia"/>
                <a:sym typeface="Georgia"/>
              </a:rPr>
              <a:t>Phishing attacks are responsible for more than 80% of reported security incidents. </a:t>
            </a:r>
            <a:endParaRPr sz="2400">
              <a:solidFill>
                <a:srgbClr val="674EA7"/>
              </a:solidFill>
              <a:latin typeface="Georgia"/>
              <a:ea typeface="Georgia"/>
              <a:cs typeface="Georgia"/>
              <a:sym typeface="Georgia"/>
            </a:endParaRPr>
          </a:p>
        </p:txBody>
      </p:sp>
      <p:sp>
        <p:nvSpPr>
          <p:cNvPr id="120" name="Google Shape;120;g145edbdcfe4_0_16"/>
          <p:cNvSpPr txBox="1"/>
          <p:nvPr/>
        </p:nvSpPr>
        <p:spPr>
          <a:xfrm>
            <a:off x="4369400" y="3930575"/>
            <a:ext cx="3000000" cy="1403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400"/>
              </a:spcAft>
              <a:buNone/>
            </a:pPr>
            <a:r>
              <a:rPr lang="en-US" sz="2400" b="1">
                <a:solidFill>
                  <a:srgbClr val="0000FF"/>
                </a:solidFill>
                <a:latin typeface="Georgia"/>
                <a:ea typeface="Georgia"/>
                <a:cs typeface="Georgia"/>
                <a:sym typeface="Georgia"/>
              </a:rPr>
              <a:t>Cybercrime Skyrockets 300% Since COVID-19</a:t>
            </a:r>
            <a:endParaRPr sz="2400" b="1">
              <a:solidFill>
                <a:srgbClr val="0000FF"/>
              </a:solidFill>
              <a:latin typeface="Georgia"/>
              <a:ea typeface="Georgia"/>
              <a:cs typeface="Georgia"/>
              <a:sym typeface="Georgia"/>
            </a:endParaRPr>
          </a:p>
        </p:txBody>
      </p:sp>
      <p:sp>
        <p:nvSpPr>
          <p:cNvPr id="121" name="Google Shape;121;g145edbdcfe4_0_16"/>
          <p:cNvSpPr txBox="1"/>
          <p:nvPr/>
        </p:nvSpPr>
        <p:spPr>
          <a:xfrm>
            <a:off x="8056350" y="4904125"/>
            <a:ext cx="35226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latin typeface="Courier New"/>
                <a:ea typeface="Courier New"/>
                <a:cs typeface="Courier New"/>
                <a:sym typeface="Courier New"/>
              </a:rPr>
              <a:t>77% organizations are ill prepared to defend against cyber attacks</a:t>
            </a:r>
            <a:endParaRPr sz="2400" b="1">
              <a:latin typeface="Courier New"/>
              <a:ea typeface="Courier New"/>
              <a:cs typeface="Courier New"/>
              <a:sym typeface="Courier New"/>
            </a:endParaRPr>
          </a:p>
        </p:txBody>
      </p:sp>
    </p:spTree>
  </p:cSld>
  <p:clrMapOvr>
    <a:masterClrMapping/>
  </p:clrMapOvr>
</p:sld>
</file>

<file path=ppt/theme/theme1.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TotalTime>
  <Words>5502</Words>
  <Application>Microsoft Macintosh PowerPoint</Application>
  <PresentationFormat>Widescreen</PresentationFormat>
  <Paragraphs>528</Paragraphs>
  <Slides>36</Slides>
  <Notes>33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36</vt:i4>
      </vt:variant>
    </vt:vector>
  </HeadingPairs>
  <TitlesOfParts>
    <vt:vector size="49" baseType="lpstr">
      <vt:lpstr>Trebuchet MS</vt:lpstr>
      <vt:lpstr>Caveat</vt:lpstr>
      <vt:lpstr>Calibri</vt:lpstr>
      <vt:lpstr>Merriweather</vt:lpstr>
      <vt:lpstr>Georgia</vt:lpstr>
      <vt:lpstr>Roboto</vt:lpstr>
      <vt:lpstr>Pacifico</vt:lpstr>
      <vt:lpstr>Times New Roman</vt:lpstr>
      <vt:lpstr>Arial</vt:lpstr>
      <vt:lpstr>Courier New</vt:lpstr>
      <vt:lpstr>Lobster</vt:lpstr>
      <vt:lpstr>Impact</vt:lpstr>
      <vt:lpstr>Paradigm</vt:lpstr>
      <vt:lpstr>Introduction to Information Security</vt:lpstr>
      <vt:lpstr>Agenda</vt:lpstr>
      <vt:lpstr>Course Outline (Tentative)</vt:lpstr>
      <vt:lpstr>Assessment Item Weightage</vt:lpstr>
      <vt:lpstr>Class Policies</vt:lpstr>
      <vt:lpstr>Understanding Security</vt:lpstr>
      <vt:lpstr>Medieval Castle</vt:lpstr>
      <vt:lpstr>Information Security</vt:lpstr>
      <vt:lpstr>Fun Stats</vt:lpstr>
      <vt:lpstr>Today’s Security Attacks</vt:lpstr>
      <vt:lpstr>Close to Home</vt:lpstr>
      <vt:lpstr>Security figures prominently in 21st century world</vt:lpstr>
      <vt:lpstr>Challenges in defending against attacks</vt:lpstr>
      <vt:lpstr>Information Security Triad</vt:lpstr>
      <vt:lpstr>Confidentiality: Threats &amp; Countermeasures</vt:lpstr>
      <vt:lpstr>Integrity: Threats and Countermeasures</vt:lpstr>
      <vt:lpstr>Availability: threats &amp; countermeasures</vt:lpstr>
      <vt:lpstr>Examples of Security Requirements: Confidentiality</vt:lpstr>
      <vt:lpstr>Examples of Security Requirements: Integrity</vt:lpstr>
      <vt:lpstr>Examples of Security Requirements: Availability</vt:lpstr>
      <vt:lpstr>Activity</vt:lpstr>
      <vt:lpstr>Beyond CIA: Access Control</vt:lpstr>
      <vt:lpstr>Non-repudiation</vt:lpstr>
      <vt:lpstr>Anatomy of a hack (Cyber Kill Chain)</vt:lpstr>
      <vt:lpstr>PowerPoint Presentation</vt:lpstr>
      <vt:lpstr>A classic data breach</vt:lpstr>
      <vt:lpstr>Overall Strategy</vt:lpstr>
      <vt:lpstr>Case study: Heartbleed!</vt:lpstr>
      <vt:lpstr>Case study: Heartbleed!</vt:lpstr>
      <vt:lpstr>PowerPoint Presentation</vt:lpstr>
      <vt:lpstr>Understanding the Importance of Information Security</vt:lpstr>
      <vt:lpstr>Who Are the Attackers?</vt:lpstr>
      <vt:lpstr>Who Are the Attackers?</vt:lpstr>
      <vt:lpstr>Back to the Castle </vt:lpstr>
      <vt:lpstr>Fundamental Security Principles for Defense</vt:lpstr>
      <vt:lpstr>Fundamental Security Principles for Design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Information Security</dc:title>
  <dc:creator>Hina Binte Haq</dc:creator>
  <cp:lastModifiedBy>Zainab Abaid</cp:lastModifiedBy>
  <cp:revision>2</cp:revision>
  <dcterms:created xsi:type="dcterms:W3CDTF">2022-08-17T10:17:39Z</dcterms:created>
  <dcterms:modified xsi:type="dcterms:W3CDTF">2022-08-22T12:12:56Z</dcterms:modified>
</cp:coreProperties>
</file>